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Lst>
  <p:sldSz cx="18288000" cy="10287000"/>
  <p:notesSz cx="6858000" cy="9144000"/>
  <p:embeddedFontLst>
    <p:embeddedFont>
      <p:font typeface="Horizon" charset="1" panose="02000500000000000000"/>
      <p:regular r:id="rId11"/>
    </p:embeddedFont>
    <p:embeddedFont>
      <p:font typeface="Times New Roman" charset="1" panose="02030502070405020303"/>
      <p:regular r:id="rId12"/>
    </p:embeddedFont>
    <p:embeddedFont>
      <p:font typeface="Times New Roman Bold" charset="1" panose="02030802070405020303"/>
      <p:regular r:id="rId13"/>
    </p:embeddedFont>
    <p:embeddedFont>
      <p:font typeface="Lora Bold" charset="1" panose="00000800000000000000"/>
      <p:regular r:id="rId14"/>
    </p:embeddedFont>
    <p:embeddedFont>
      <p:font typeface="Lora" charset="1" panose="00000500000000000000"/>
      <p:regular r:id="rId15"/>
    </p:embeddedFont>
    <p:embeddedFont>
      <p:font typeface="ITC Franklin Gothic LT Semi-Bold" charset="1" panose="020B0704030502020204"/>
      <p:regular r:id="rId19"/>
    </p:embeddedFont>
    <p:embeddedFont>
      <p:font typeface="Calibri (MS) Bold" charset="1" panose="020F0702030404030204"/>
      <p:regular r:id="rId20"/>
    </p:embeddedFont>
    <p:embeddedFont>
      <p:font typeface="Calibri (MS)" charset="1" panose="020F0502020204030204"/>
      <p:regular r:id="rId21"/>
    </p:embeddedFont>
    <p:embeddedFont>
      <p:font typeface="Bebas Neue Bold" charset="1" panose="020B0606020202050201"/>
      <p:regular r:id="rId22"/>
    </p:embeddedFont>
    <p:embeddedFont>
      <p:font typeface="Arimo Bold" charset="1" panose="020B0704020202020204"/>
      <p:regular r:id="rId24"/>
    </p:embeddedFont>
    <p:embeddedFont>
      <p:font typeface="Calibri (MS) Bold Italics" charset="1" panose="020F07020304040A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notesSlides/notesSlide2.xml" Type="http://schemas.openxmlformats.org/officeDocument/2006/relationships/notesSlide"/><Relationship Id="rId24" Target="fonts/font24.fntdata" Type="http://schemas.openxmlformats.org/officeDocument/2006/relationships/font"/><Relationship Id="rId25" Target="notesSlides/notesSlide3.xml" Type="http://schemas.openxmlformats.org/officeDocument/2006/relationships/notesSlide"/><Relationship Id="rId26" Target="notesSlides/notesSlide4.xml" Type="http://schemas.openxmlformats.org/officeDocument/2006/relationships/notesSlide"/><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https://github.com/Tharshananth/AgenticEthereumHackathonIndia/tree/main" TargetMode="External" Type="http://schemas.openxmlformats.org/officeDocument/2006/relationships/hyperlink"/><Relationship Id="rId12" Target="https://docs.google.com/document/d/1iFIyslueVLr3oMoPWltL_H_aQBWMM4ej/edit?tab=t.0" TargetMode="External" Type="http://schemas.openxmlformats.org/officeDocument/2006/relationships/hyperlink"/><Relationship Id="rId13" Target="../media/image10.pn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document/d/1iFIyslueVLr3oMoPWltL_H_aQBWMM4ej/edit?usp=sharing&amp;ouid=110984497463325223379&amp;rtpof=true&amp;sd=true" TargetMode="External" Type="http://schemas.openxmlformats.org/officeDocument/2006/relationships/hyperlink"/><Relationship Id="rId11" Target="../media/image10.png" Type="http://schemas.openxmlformats.org/officeDocument/2006/relationships/image"/><Relationship Id="rId2" Target="../notesSlides/notesSlide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notesSlides/notesSlide4.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83459" y="-517155"/>
            <a:ext cx="9812251" cy="9775455"/>
          </a:xfrm>
          <a:custGeom>
            <a:avLst/>
            <a:gdLst/>
            <a:ahLst/>
            <a:cxnLst/>
            <a:rect r="r" b="b" t="t" l="l"/>
            <a:pathLst>
              <a:path h="9775455" w="9812251">
                <a:moveTo>
                  <a:pt x="0" y="0"/>
                </a:moveTo>
                <a:lnTo>
                  <a:pt x="9812251" y="0"/>
                </a:lnTo>
                <a:lnTo>
                  <a:pt x="9812251" y="9775455"/>
                </a:lnTo>
                <a:lnTo>
                  <a:pt x="0" y="9775455"/>
                </a:lnTo>
                <a:lnTo>
                  <a:pt x="0" y="0"/>
                </a:lnTo>
                <a:close/>
              </a:path>
            </a:pathLst>
          </a:custGeom>
          <a:blipFill>
            <a:blip r:embed="rId2">
              <a:alphaModFix amt="24000"/>
            </a:blip>
            <a:stretch>
              <a:fillRect l="0" t="0" r="0" b="0"/>
            </a:stretch>
          </a:blipFill>
        </p:spPr>
      </p:sp>
      <p:sp>
        <p:nvSpPr>
          <p:cNvPr name="Freeform 3" id="3"/>
          <p:cNvSpPr/>
          <p:nvPr/>
        </p:nvSpPr>
        <p:spPr>
          <a:xfrm flipH="false" flipV="false" rot="5400000">
            <a:off x="-4795715" y="-869847"/>
            <a:ext cx="8808837" cy="8775804"/>
          </a:xfrm>
          <a:custGeom>
            <a:avLst/>
            <a:gdLst/>
            <a:ahLst/>
            <a:cxnLst/>
            <a:rect r="r" b="b" t="t" l="l"/>
            <a:pathLst>
              <a:path h="8775804" w="8808837">
                <a:moveTo>
                  <a:pt x="0" y="0"/>
                </a:moveTo>
                <a:lnTo>
                  <a:pt x="8808837" y="0"/>
                </a:lnTo>
                <a:lnTo>
                  <a:pt x="8808837" y="8775804"/>
                </a:lnTo>
                <a:lnTo>
                  <a:pt x="0" y="8775804"/>
                </a:lnTo>
                <a:lnTo>
                  <a:pt x="0" y="0"/>
                </a:lnTo>
                <a:close/>
              </a:path>
            </a:pathLst>
          </a:custGeom>
          <a:blipFill>
            <a:blip r:embed="rId2">
              <a:alphaModFix amt="18000"/>
            </a:blip>
            <a:stretch>
              <a:fillRect l="0" t="0" r="0" b="0"/>
            </a:stretch>
          </a:blipFill>
        </p:spPr>
      </p:sp>
      <p:sp>
        <p:nvSpPr>
          <p:cNvPr name="Freeform 4" id="4"/>
          <p:cNvSpPr/>
          <p:nvPr/>
        </p:nvSpPr>
        <p:spPr>
          <a:xfrm flipH="false" flipV="false" rot="-10800000">
            <a:off x="-391296" y="8332229"/>
            <a:ext cx="1234425" cy="2552339"/>
          </a:xfrm>
          <a:custGeom>
            <a:avLst/>
            <a:gdLst/>
            <a:ahLst/>
            <a:cxnLst/>
            <a:rect r="r" b="b" t="t" l="l"/>
            <a:pathLst>
              <a:path h="2552339" w="1234425">
                <a:moveTo>
                  <a:pt x="0" y="0"/>
                </a:moveTo>
                <a:lnTo>
                  <a:pt x="1234425" y="0"/>
                </a:lnTo>
                <a:lnTo>
                  <a:pt x="1234425" y="2552339"/>
                </a:lnTo>
                <a:lnTo>
                  <a:pt x="0" y="2552339"/>
                </a:lnTo>
                <a:lnTo>
                  <a:pt x="0" y="0"/>
                </a:lnTo>
                <a:close/>
              </a:path>
            </a:pathLst>
          </a:custGeom>
          <a:blipFill>
            <a:blip r:embed="rId3"/>
            <a:stretch>
              <a:fillRect l="0" t="0" r="-4543" b="0"/>
            </a:stretch>
          </a:blipFill>
        </p:spPr>
      </p:sp>
      <p:sp>
        <p:nvSpPr>
          <p:cNvPr name="TextBox 5" id="5"/>
          <p:cNvSpPr txBox="true"/>
          <p:nvPr/>
        </p:nvSpPr>
        <p:spPr>
          <a:xfrm rot="0">
            <a:off x="2661970" y="1390404"/>
            <a:ext cx="8322234" cy="3941194"/>
          </a:xfrm>
          <a:prstGeom prst="rect">
            <a:avLst/>
          </a:prstGeom>
        </p:spPr>
        <p:txBody>
          <a:bodyPr anchor="t" rtlCol="false" tIns="0" lIns="0" bIns="0" rIns="0">
            <a:spAutoFit/>
          </a:bodyPr>
          <a:lstStyle/>
          <a:p>
            <a:pPr algn="l">
              <a:lnSpc>
                <a:spcPts val="7635"/>
              </a:lnSpc>
            </a:pPr>
            <a:r>
              <a:rPr lang="en-US" sz="6363">
                <a:solidFill>
                  <a:srgbClr val="000000"/>
                </a:solidFill>
                <a:latin typeface="Horizon"/>
                <a:ea typeface="Horizon"/>
                <a:cs typeface="Horizon"/>
                <a:sym typeface="Horizon"/>
              </a:rPr>
              <a:t>Agentic Ethereum</a:t>
            </a:r>
          </a:p>
          <a:p>
            <a:pPr algn="l">
              <a:lnSpc>
                <a:spcPts val="7635"/>
              </a:lnSpc>
              <a:spcBef>
                <a:spcPct val="0"/>
              </a:spcBef>
            </a:pPr>
            <a:r>
              <a:rPr lang="en-US" sz="6363">
                <a:solidFill>
                  <a:srgbClr val="000000"/>
                </a:solidFill>
                <a:latin typeface="Horizon"/>
                <a:ea typeface="Horizon"/>
                <a:cs typeface="Horizon"/>
                <a:sym typeface="Horizon"/>
              </a:rPr>
              <a:t>Hackathon India</a:t>
            </a:r>
          </a:p>
        </p:txBody>
      </p:sp>
      <p:sp>
        <p:nvSpPr>
          <p:cNvPr name="TextBox 6" id="6"/>
          <p:cNvSpPr txBox="true"/>
          <p:nvPr/>
        </p:nvSpPr>
        <p:spPr>
          <a:xfrm rot="0">
            <a:off x="2661970" y="5407798"/>
            <a:ext cx="10131707" cy="981075"/>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Times New Roman"/>
                <a:ea typeface="Times New Roman"/>
                <a:cs typeface="Times New Roman"/>
                <a:sym typeface="Times New Roman"/>
              </a:rPr>
              <a:t>Empowering India to lead the Web3 AI evolution with decentralized agents on Ethereum.</a:t>
            </a:r>
          </a:p>
        </p:txBody>
      </p:sp>
      <p:sp>
        <p:nvSpPr>
          <p:cNvPr name="Freeform 7" id="7"/>
          <p:cNvSpPr/>
          <p:nvPr/>
        </p:nvSpPr>
        <p:spPr>
          <a:xfrm flipH="false" flipV="false" rot="0">
            <a:off x="8985014" y="199378"/>
            <a:ext cx="3417470" cy="668673"/>
          </a:xfrm>
          <a:custGeom>
            <a:avLst/>
            <a:gdLst/>
            <a:ahLst/>
            <a:cxnLst/>
            <a:rect r="r" b="b" t="t" l="l"/>
            <a:pathLst>
              <a:path h="668673" w="3417470">
                <a:moveTo>
                  <a:pt x="0" y="0"/>
                </a:moveTo>
                <a:lnTo>
                  <a:pt x="3417470" y="0"/>
                </a:lnTo>
                <a:lnTo>
                  <a:pt x="3417470" y="668672"/>
                </a:lnTo>
                <a:lnTo>
                  <a:pt x="0" y="668672"/>
                </a:lnTo>
                <a:lnTo>
                  <a:pt x="0" y="0"/>
                </a:lnTo>
                <a:close/>
              </a:path>
            </a:pathLst>
          </a:custGeom>
          <a:blipFill>
            <a:blip r:embed="rId4">
              <a:extLst>
                <a:ext uri="{96DAC541-7B7A-43D3-8B79-37D633B846F1}">
                  <asvg:svgBlip xmlns:asvg="http://schemas.microsoft.com/office/drawing/2016/SVG/main" r:embed="rId5"/>
                </a:ext>
              </a:extLst>
            </a:blip>
            <a:stretch>
              <a:fillRect l="0" t="-42734" r="0" b="0"/>
            </a:stretch>
          </a:blipFill>
        </p:spPr>
      </p:sp>
      <p:sp>
        <p:nvSpPr>
          <p:cNvPr name="Freeform 8" id="8"/>
          <p:cNvSpPr/>
          <p:nvPr/>
        </p:nvSpPr>
        <p:spPr>
          <a:xfrm flipH="false" flipV="false" rot="0">
            <a:off x="12631084" y="110838"/>
            <a:ext cx="2990771" cy="946754"/>
          </a:xfrm>
          <a:custGeom>
            <a:avLst/>
            <a:gdLst/>
            <a:ahLst/>
            <a:cxnLst/>
            <a:rect r="r" b="b" t="t" l="l"/>
            <a:pathLst>
              <a:path h="946754" w="2990771">
                <a:moveTo>
                  <a:pt x="0" y="0"/>
                </a:moveTo>
                <a:lnTo>
                  <a:pt x="2990771" y="0"/>
                </a:lnTo>
                <a:lnTo>
                  <a:pt x="2990771" y="946754"/>
                </a:lnTo>
                <a:lnTo>
                  <a:pt x="0" y="946754"/>
                </a:lnTo>
                <a:lnTo>
                  <a:pt x="0" y="0"/>
                </a:lnTo>
                <a:close/>
              </a:path>
            </a:pathLst>
          </a:custGeom>
          <a:blipFill>
            <a:blip r:embed="rId6">
              <a:extLst>
                <a:ext uri="{96DAC541-7B7A-43D3-8B79-37D633B846F1}">
                  <asvg:svgBlip xmlns:asvg="http://schemas.microsoft.com/office/drawing/2016/SVG/main" r:embed="rId7"/>
                </a:ext>
              </a:extLst>
            </a:blip>
            <a:stretch>
              <a:fillRect l="0" t="-35384" r="0" b="0"/>
            </a:stretch>
          </a:blipFill>
        </p:spPr>
      </p:sp>
      <p:sp>
        <p:nvSpPr>
          <p:cNvPr name="Freeform 9" id="9"/>
          <p:cNvSpPr/>
          <p:nvPr/>
        </p:nvSpPr>
        <p:spPr>
          <a:xfrm flipH="false" flipV="false" rot="0">
            <a:off x="15574232" y="92193"/>
            <a:ext cx="2713768" cy="883041"/>
          </a:xfrm>
          <a:custGeom>
            <a:avLst/>
            <a:gdLst/>
            <a:ahLst/>
            <a:cxnLst/>
            <a:rect r="r" b="b" t="t" l="l"/>
            <a:pathLst>
              <a:path h="883041" w="2713768">
                <a:moveTo>
                  <a:pt x="0" y="0"/>
                </a:moveTo>
                <a:lnTo>
                  <a:pt x="2713768" y="0"/>
                </a:lnTo>
                <a:lnTo>
                  <a:pt x="2713768" y="883041"/>
                </a:lnTo>
                <a:lnTo>
                  <a:pt x="0" y="883041"/>
                </a:lnTo>
                <a:lnTo>
                  <a:pt x="0" y="0"/>
                </a:lnTo>
                <a:close/>
              </a:path>
            </a:pathLst>
          </a:custGeom>
          <a:blipFill>
            <a:blip r:embed="rId8">
              <a:extLst>
                <a:ext uri="{96DAC541-7B7A-43D3-8B79-37D633B846F1}">
                  <asvg:svgBlip xmlns:asvg="http://schemas.microsoft.com/office/drawing/2016/SVG/main" r:embed="rId9"/>
                </a:ext>
              </a:extLst>
            </a:blip>
            <a:stretch>
              <a:fillRect l="-8497" t="-53829" r="-4741" b="0"/>
            </a:stretch>
          </a:blipFill>
        </p:spPr>
      </p:sp>
      <p:sp>
        <p:nvSpPr>
          <p:cNvPr name="Freeform 10" id="10"/>
          <p:cNvSpPr/>
          <p:nvPr/>
        </p:nvSpPr>
        <p:spPr>
          <a:xfrm flipH="false" flipV="false" rot="0">
            <a:off x="11532463" y="5257349"/>
            <a:ext cx="6257731" cy="5029651"/>
          </a:xfrm>
          <a:custGeom>
            <a:avLst/>
            <a:gdLst/>
            <a:ahLst/>
            <a:cxnLst/>
            <a:rect r="r" b="b" t="t" l="l"/>
            <a:pathLst>
              <a:path h="5029651" w="6257731">
                <a:moveTo>
                  <a:pt x="0" y="0"/>
                </a:moveTo>
                <a:lnTo>
                  <a:pt x="6257730" y="0"/>
                </a:lnTo>
                <a:lnTo>
                  <a:pt x="6257730" y="5029651"/>
                </a:lnTo>
                <a:lnTo>
                  <a:pt x="0" y="5029651"/>
                </a:lnTo>
                <a:lnTo>
                  <a:pt x="0" y="0"/>
                </a:lnTo>
                <a:close/>
              </a:path>
            </a:pathLst>
          </a:custGeom>
          <a:blipFill>
            <a:blip r:embed="rId10"/>
            <a:stretch>
              <a:fillRect l="0" t="0" r="0" b="0"/>
            </a:stretch>
          </a:blipFill>
        </p:spPr>
      </p:sp>
      <p:sp>
        <p:nvSpPr>
          <p:cNvPr name="TextBox 11" id="11"/>
          <p:cNvSpPr txBox="true"/>
          <p:nvPr/>
        </p:nvSpPr>
        <p:spPr>
          <a:xfrm rot="0">
            <a:off x="2661970" y="6128998"/>
            <a:ext cx="8031779" cy="813623"/>
          </a:xfrm>
          <a:prstGeom prst="rect">
            <a:avLst/>
          </a:prstGeom>
        </p:spPr>
        <p:txBody>
          <a:bodyPr anchor="t" rtlCol="false" tIns="0" lIns="0" bIns="0" rIns="0">
            <a:spAutoFit/>
          </a:bodyPr>
          <a:lstStyle/>
          <a:p>
            <a:pPr algn="ctr">
              <a:lnSpc>
                <a:spcPts val="5656"/>
              </a:lnSpc>
              <a:spcBef>
                <a:spcPct val="0"/>
              </a:spcBef>
            </a:pPr>
            <a:r>
              <a:rPr lang="en-US" b="true" sz="4713">
                <a:solidFill>
                  <a:srgbClr val="000000"/>
                </a:solidFill>
                <a:latin typeface="Times New Roman Bold"/>
                <a:ea typeface="Times New Roman Bold"/>
                <a:cs typeface="Times New Roman Bold"/>
                <a:sym typeface="Times New Roman Bold"/>
              </a:rPr>
              <a:t>__________________________</a:t>
            </a:r>
          </a:p>
        </p:txBody>
      </p:sp>
      <p:sp>
        <p:nvSpPr>
          <p:cNvPr name="TextBox 12" id="12"/>
          <p:cNvSpPr txBox="true"/>
          <p:nvPr/>
        </p:nvSpPr>
        <p:spPr>
          <a:xfrm rot="0">
            <a:off x="2652519" y="7095021"/>
            <a:ext cx="4468639" cy="552450"/>
          </a:xfrm>
          <a:prstGeom prst="rect">
            <a:avLst/>
          </a:prstGeom>
        </p:spPr>
        <p:txBody>
          <a:bodyPr anchor="t" rtlCol="false" tIns="0" lIns="0" bIns="0" rIns="0">
            <a:spAutoFit/>
          </a:bodyPr>
          <a:lstStyle/>
          <a:p>
            <a:pPr algn="ctr">
              <a:lnSpc>
                <a:spcPts val="4439"/>
              </a:lnSpc>
              <a:spcBef>
                <a:spcPct val="0"/>
              </a:spcBef>
            </a:pPr>
            <a:r>
              <a:rPr lang="en-US" b="true" sz="3699">
                <a:solidFill>
                  <a:srgbClr val="000000"/>
                </a:solidFill>
                <a:latin typeface="Lora Bold"/>
                <a:ea typeface="Lora Bold"/>
                <a:cs typeface="Lora Bold"/>
                <a:sym typeface="Lora Bold"/>
              </a:rPr>
              <a:t>Team</a:t>
            </a:r>
            <a:r>
              <a:rPr lang="en-US" sz="3699">
                <a:solidFill>
                  <a:srgbClr val="000000"/>
                </a:solidFill>
                <a:latin typeface="Lora"/>
                <a:ea typeface="Lora"/>
                <a:cs typeface="Lora"/>
                <a:sym typeface="Lora"/>
              </a:rPr>
              <a:t> Name: </a:t>
            </a:r>
            <a:r>
              <a:rPr lang="en-US" b="true" sz="3699">
                <a:solidFill>
                  <a:srgbClr val="000000"/>
                </a:solidFill>
                <a:latin typeface="Lora Bold"/>
                <a:ea typeface="Lora Bold"/>
                <a:cs typeface="Lora Bold"/>
                <a:sym typeface="Lora Bold"/>
              </a:rPr>
              <a:t>G.O.A.T</a:t>
            </a:r>
          </a:p>
        </p:txBody>
      </p:sp>
      <p:sp>
        <p:nvSpPr>
          <p:cNvPr name="TextBox 13" id="13"/>
          <p:cNvSpPr txBox="true"/>
          <p:nvPr/>
        </p:nvSpPr>
        <p:spPr>
          <a:xfrm rot="0">
            <a:off x="5050108" y="7846273"/>
            <a:ext cx="5183981" cy="2238375"/>
          </a:xfrm>
          <a:prstGeom prst="rect">
            <a:avLst/>
          </a:prstGeom>
        </p:spPr>
        <p:txBody>
          <a:bodyPr anchor="t" rtlCol="false" tIns="0" lIns="0" bIns="0" rIns="0">
            <a:spAutoFit/>
          </a:bodyPr>
          <a:lstStyle/>
          <a:p>
            <a:pPr algn="l">
              <a:lnSpc>
                <a:spcPts val="4439"/>
              </a:lnSpc>
            </a:pPr>
            <a:r>
              <a:rPr lang="en-US" sz="3699" b="true">
                <a:solidFill>
                  <a:srgbClr val="000000"/>
                </a:solidFill>
                <a:latin typeface="Lora Bold"/>
                <a:ea typeface="Lora Bold"/>
                <a:cs typeface="Lora Bold"/>
                <a:sym typeface="Lora Bold"/>
              </a:rPr>
              <a:t>Tharshananth N</a:t>
            </a:r>
          </a:p>
          <a:p>
            <a:pPr algn="l">
              <a:lnSpc>
                <a:spcPts val="4439"/>
              </a:lnSpc>
            </a:pPr>
            <a:r>
              <a:rPr lang="en-US" sz="3699" b="true">
                <a:solidFill>
                  <a:srgbClr val="000000"/>
                </a:solidFill>
                <a:latin typeface="Lora Bold"/>
                <a:ea typeface="Lora Bold"/>
                <a:cs typeface="Lora Bold"/>
                <a:sym typeface="Lora Bold"/>
              </a:rPr>
              <a:t>Mithilesh Kumar U S</a:t>
            </a:r>
          </a:p>
          <a:p>
            <a:pPr algn="l">
              <a:lnSpc>
                <a:spcPts val="4439"/>
              </a:lnSpc>
              <a:spcBef>
                <a:spcPct val="0"/>
              </a:spcBef>
            </a:pPr>
            <a:r>
              <a:rPr lang="en-US" b="true" sz="3699">
                <a:solidFill>
                  <a:srgbClr val="000000"/>
                </a:solidFill>
                <a:latin typeface="Lora Bold"/>
                <a:ea typeface="Lora Bold"/>
                <a:cs typeface="Lora Bold"/>
                <a:sym typeface="Lora Bold"/>
              </a:rPr>
              <a:t>Hemanth S</a:t>
            </a:r>
          </a:p>
          <a:p>
            <a:pPr algn="l">
              <a:lnSpc>
                <a:spcPts val="4439"/>
              </a:lnSpc>
              <a:spcBef>
                <a:spcPct val="0"/>
              </a:spcBef>
            </a:pPr>
            <a:r>
              <a:rPr lang="en-US" b="true" sz="3699">
                <a:solidFill>
                  <a:srgbClr val="000000"/>
                </a:solidFill>
                <a:latin typeface="Lora Bold"/>
                <a:ea typeface="Lora Bold"/>
                <a:cs typeface="Lora Bold"/>
                <a:sym typeface="Lora Bold"/>
              </a:rPr>
              <a:t>Sreyas S K</a:t>
            </a:r>
          </a:p>
        </p:txBody>
      </p:sp>
      <p:sp>
        <p:nvSpPr>
          <p:cNvPr name="TextBox 14" id="14"/>
          <p:cNvSpPr txBox="true"/>
          <p:nvPr/>
        </p:nvSpPr>
        <p:spPr>
          <a:xfrm rot="0">
            <a:off x="2669821" y="7808173"/>
            <a:ext cx="2169393" cy="552450"/>
          </a:xfrm>
          <a:prstGeom prst="rect">
            <a:avLst/>
          </a:prstGeom>
        </p:spPr>
        <p:txBody>
          <a:bodyPr anchor="t" rtlCol="false" tIns="0" lIns="0" bIns="0" rIns="0">
            <a:spAutoFit/>
          </a:bodyPr>
          <a:lstStyle/>
          <a:p>
            <a:pPr algn="ctr">
              <a:lnSpc>
                <a:spcPts val="4439"/>
              </a:lnSpc>
              <a:spcBef>
                <a:spcPct val="0"/>
              </a:spcBef>
            </a:pPr>
            <a:r>
              <a:rPr lang="en-US" sz="3699">
                <a:solidFill>
                  <a:srgbClr val="000000"/>
                </a:solidFill>
                <a:latin typeface="Lora"/>
                <a:ea typeface="Lora"/>
                <a:cs typeface="Lora"/>
                <a:sym typeface="Lora"/>
              </a:rPr>
              <a:t>Members:</a:t>
            </a:r>
          </a:p>
        </p:txBody>
      </p:sp>
      <p:sp>
        <p:nvSpPr>
          <p:cNvPr name="Freeform 15" id="15"/>
          <p:cNvSpPr/>
          <p:nvPr/>
        </p:nvSpPr>
        <p:spPr>
          <a:xfrm flipH="false" flipV="false" rot="0">
            <a:off x="28575" y="47625"/>
            <a:ext cx="1663873" cy="1663873"/>
          </a:xfrm>
          <a:custGeom>
            <a:avLst/>
            <a:gdLst/>
            <a:ahLst/>
            <a:cxnLst/>
            <a:rect r="r" b="b" t="t" l="l"/>
            <a:pathLst>
              <a:path h="1663873" w="1663873">
                <a:moveTo>
                  <a:pt x="0" y="0"/>
                </a:moveTo>
                <a:lnTo>
                  <a:pt x="1663873" y="0"/>
                </a:lnTo>
                <a:lnTo>
                  <a:pt x="1663873" y="1663873"/>
                </a:lnTo>
                <a:lnTo>
                  <a:pt x="0" y="1663873"/>
                </a:lnTo>
                <a:lnTo>
                  <a:pt x="0" y="0"/>
                </a:lnTo>
                <a:close/>
              </a:path>
            </a:pathLst>
          </a:custGeom>
          <a:blipFill>
            <a:blip r:embed="rId11"/>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570028"/>
            <a:ext cx="18287998" cy="716972"/>
            <a:chOff x="0" y="0"/>
            <a:chExt cx="24383998" cy="955962"/>
          </a:xfrm>
        </p:grpSpPr>
        <p:sp>
          <p:nvSpPr>
            <p:cNvPr name="Freeform 3" id="3"/>
            <p:cNvSpPr/>
            <p:nvPr/>
          </p:nvSpPr>
          <p:spPr>
            <a:xfrm flipH="false" flipV="false" rot="0">
              <a:off x="0" y="0"/>
              <a:ext cx="24384000" cy="955961"/>
            </a:xfrm>
            <a:custGeom>
              <a:avLst/>
              <a:gdLst/>
              <a:ahLst/>
              <a:cxnLst/>
              <a:rect r="r" b="b" t="t" l="l"/>
              <a:pathLst>
                <a:path h="955961" w="24384000">
                  <a:moveTo>
                    <a:pt x="0" y="0"/>
                  </a:moveTo>
                  <a:lnTo>
                    <a:pt x="24384000" y="0"/>
                  </a:lnTo>
                  <a:lnTo>
                    <a:pt x="24384000" y="955961"/>
                  </a:lnTo>
                  <a:lnTo>
                    <a:pt x="0" y="955961"/>
                  </a:lnTo>
                  <a:close/>
                </a:path>
              </a:pathLst>
            </a:custGeom>
            <a:solidFill>
              <a:srgbClr val="0F0F0F"/>
            </a:solidFill>
          </p:spPr>
        </p:sp>
      </p:grpSp>
      <p:grpSp>
        <p:nvGrpSpPr>
          <p:cNvPr name="Group 4" id="4"/>
          <p:cNvGrpSpPr/>
          <p:nvPr/>
        </p:nvGrpSpPr>
        <p:grpSpPr>
          <a:xfrm rot="0">
            <a:off x="6972300" y="9534530"/>
            <a:ext cx="4806000" cy="752470"/>
            <a:chOff x="0" y="0"/>
            <a:chExt cx="6408000" cy="1003294"/>
          </a:xfrm>
        </p:grpSpPr>
        <p:sp>
          <p:nvSpPr>
            <p:cNvPr name="Freeform 5" id="5"/>
            <p:cNvSpPr/>
            <p:nvPr/>
          </p:nvSpPr>
          <p:spPr>
            <a:xfrm flipH="false" flipV="false" rot="0">
              <a:off x="0" y="0"/>
              <a:ext cx="6408000" cy="1003294"/>
            </a:xfrm>
            <a:custGeom>
              <a:avLst/>
              <a:gdLst/>
              <a:ahLst/>
              <a:cxnLst/>
              <a:rect r="r" b="b" t="t" l="l"/>
              <a:pathLst>
                <a:path h="1003294" w="6408000">
                  <a:moveTo>
                    <a:pt x="0" y="0"/>
                  </a:moveTo>
                  <a:lnTo>
                    <a:pt x="6408000" y="0"/>
                  </a:lnTo>
                  <a:lnTo>
                    <a:pt x="6408000" y="1003294"/>
                  </a:lnTo>
                  <a:lnTo>
                    <a:pt x="0" y="1003294"/>
                  </a:lnTo>
                  <a:close/>
                </a:path>
              </a:pathLst>
            </a:custGeom>
            <a:solidFill>
              <a:srgbClr val="000000">
                <a:alpha val="0"/>
              </a:srgbClr>
            </a:solidFill>
          </p:spPr>
        </p:sp>
        <p:sp>
          <p:nvSpPr>
            <p:cNvPr name="TextBox 6" id="6"/>
            <p:cNvSpPr txBox="true"/>
            <p:nvPr/>
          </p:nvSpPr>
          <p:spPr>
            <a:xfrm>
              <a:off x="0" y="-19050"/>
              <a:ext cx="6408000" cy="1022344"/>
            </a:xfrm>
            <a:prstGeom prst="rect">
              <a:avLst/>
            </a:prstGeom>
          </p:spPr>
          <p:txBody>
            <a:bodyPr anchor="ctr" rtlCol="false" tIns="0" lIns="0" bIns="0" rIns="0"/>
            <a:lstStyle/>
            <a:p>
              <a:pPr algn="ctr">
                <a:lnSpc>
                  <a:spcPts val="2160"/>
                </a:lnSpc>
              </a:pPr>
            </a:p>
          </p:txBody>
        </p:sp>
      </p:grpSp>
      <p:sp>
        <p:nvSpPr>
          <p:cNvPr name="Freeform 7" id="7"/>
          <p:cNvSpPr/>
          <p:nvPr/>
        </p:nvSpPr>
        <p:spPr>
          <a:xfrm flipH="false" flipV="false" rot="5400000">
            <a:off x="-4795715" y="-869847"/>
            <a:ext cx="8808837" cy="8775804"/>
          </a:xfrm>
          <a:custGeom>
            <a:avLst/>
            <a:gdLst/>
            <a:ahLst/>
            <a:cxnLst/>
            <a:rect r="r" b="b" t="t" l="l"/>
            <a:pathLst>
              <a:path h="8775804" w="8808837">
                <a:moveTo>
                  <a:pt x="0" y="0"/>
                </a:moveTo>
                <a:lnTo>
                  <a:pt x="8808837" y="0"/>
                </a:lnTo>
                <a:lnTo>
                  <a:pt x="8808837" y="8775804"/>
                </a:lnTo>
                <a:lnTo>
                  <a:pt x="0" y="8775804"/>
                </a:lnTo>
                <a:lnTo>
                  <a:pt x="0" y="0"/>
                </a:lnTo>
                <a:close/>
              </a:path>
            </a:pathLst>
          </a:custGeom>
          <a:blipFill>
            <a:blip r:embed="rId3">
              <a:alphaModFix amt="10999"/>
            </a:blip>
            <a:stretch>
              <a:fillRect l="0" t="0" r="0" b="0"/>
            </a:stretch>
          </a:blipFill>
        </p:spPr>
      </p:sp>
      <p:grpSp>
        <p:nvGrpSpPr>
          <p:cNvPr name="Group 8" id="8"/>
          <p:cNvGrpSpPr/>
          <p:nvPr/>
        </p:nvGrpSpPr>
        <p:grpSpPr>
          <a:xfrm rot="0">
            <a:off x="731693" y="1705383"/>
            <a:ext cx="8086948" cy="7379710"/>
            <a:chOff x="0" y="0"/>
            <a:chExt cx="10197247" cy="9305455"/>
          </a:xfrm>
        </p:grpSpPr>
        <p:sp>
          <p:nvSpPr>
            <p:cNvPr name="Freeform 9" id="9"/>
            <p:cNvSpPr/>
            <p:nvPr/>
          </p:nvSpPr>
          <p:spPr>
            <a:xfrm flipH="false" flipV="false" rot="0">
              <a:off x="0" y="0"/>
              <a:ext cx="10197247" cy="9305444"/>
            </a:xfrm>
            <a:custGeom>
              <a:avLst/>
              <a:gdLst/>
              <a:ahLst/>
              <a:cxnLst/>
              <a:rect r="r" b="b" t="t" l="l"/>
              <a:pathLst>
                <a:path h="9305444" w="10197247">
                  <a:moveTo>
                    <a:pt x="30232" y="0"/>
                  </a:moveTo>
                  <a:lnTo>
                    <a:pt x="10167015" y="0"/>
                  </a:lnTo>
                  <a:cubicBezTo>
                    <a:pt x="10183642" y="0"/>
                    <a:pt x="10197247" y="11362"/>
                    <a:pt x="10197247" y="25249"/>
                  </a:cubicBezTo>
                  <a:lnTo>
                    <a:pt x="10197247" y="9280196"/>
                  </a:lnTo>
                  <a:cubicBezTo>
                    <a:pt x="10197247" y="9294082"/>
                    <a:pt x="10183642" y="9305444"/>
                    <a:pt x="10167015" y="9305444"/>
                  </a:cubicBezTo>
                  <a:lnTo>
                    <a:pt x="30232" y="9305444"/>
                  </a:lnTo>
                  <a:cubicBezTo>
                    <a:pt x="13604" y="9305444"/>
                    <a:pt x="0" y="9294082"/>
                    <a:pt x="0" y="9280196"/>
                  </a:cubicBezTo>
                  <a:lnTo>
                    <a:pt x="0" y="25249"/>
                  </a:lnTo>
                  <a:cubicBezTo>
                    <a:pt x="0" y="11362"/>
                    <a:pt x="13604" y="0"/>
                    <a:pt x="30232" y="0"/>
                  </a:cubicBezTo>
                  <a:moveTo>
                    <a:pt x="30232" y="50498"/>
                  </a:moveTo>
                  <a:lnTo>
                    <a:pt x="30232" y="25249"/>
                  </a:lnTo>
                  <a:lnTo>
                    <a:pt x="60464" y="25249"/>
                  </a:lnTo>
                  <a:lnTo>
                    <a:pt x="60464" y="9280196"/>
                  </a:lnTo>
                  <a:lnTo>
                    <a:pt x="30232" y="9280196"/>
                  </a:lnTo>
                  <a:lnTo>
                    <a:pt x="30232" y="9254947"/>
                  </a:lnTo>
                  <a:lnTo>
                    <a:pt x="10167015" y="9254947"/>
                  </a:lnTo>
                  <a:lnTo>
                    <a:pt x="10167015" y="9280196"/>
                  </a:lnTo>
                  <a:lnTo>
                    <a:pt x="10136783" y="9280196"/>
                  </a:lnTo>
                  <a:lnTo>
                    <a:pt x="10136783" y="25249"/>
                  </a:lnTo>
                  <a:lnTo>
                    <a:pt x="10167015" y="25249"/>
                  </a:lnTo>
                  <a:lnTo>
                    <a:pt x="10167015" y="50498"/>
                  </a:lnTo>
                  <a:lnTo>
                    <a:pt x="30232" y="50498"/>
                  </a:lnTo>
                  <a:close/>
                </a:path>
              </a:pathLst>
            </a:custGeom>
            <a:solidFill>
              <a:srgbClr val="000000"/>
            </a:solidFill>
          </p:spPr>
        </p:sp>
      </p:grpSp>
      <p:sp>
        <p:nvSpPr>
          <p:cNvPr name="TextBox 10" id="10"/>
          <p:cNvSpPr txBox="true"/>
          <p:nvPr/>
        </p:nvSpPr>
        <p:spPr>
          <a:xfrm rot="0">
            <a:off x="1146237" y="1942978"/>
            <a:ext cx="7469976" cy="6952835"/>
          </a:xfrm>
          <a:prstGeom prst="rect">
            <a:avLst/>
          </a:prstGeom>
        </p:spPr>
        <p:txBody>
          <a:bodyPr anchor="t" rtlCol="false" tIns="0" lIns="0" bIns="0" rIns="0">
            <a:spAutoFit/>
          </a:bodyPr>
          <a:lstStyle/>
          <a:p>
            <a:pPr algn="just">
              <a:lnSpc>
                <a:spcPts val="2973"/>
              </a:lnSpc>
            </a:pPr>
            <a:r>
              <a:rPr lang="en-US" sz="2478" b="true">
                <a:solidFill>
                  <a:srgbClr val="000000"/>
                </a:solidFill>
                <a:latin typeface="ITC Franklin Gothic LT Semi-Bold"/>
                <a:ea typeface="ITC Franklin Gothic LT Semi-Bold"/>
                <a:cs typeface="ITC Franklin Gothic LT Semi-Bold"/>
                <a:sym typeface="ITC Franklin Gothic LT Semi-Bold"/>
              </a:rPr>
              <a:t>PROBLEM STATEMENT : (Theme 2) </a:t>
            </a:r>
          </a:p>
          <a:p>
            <a:pPr algn="just">
              <a:lnSpc>
                <a:spcPts val="2867"/>
              </a:lnSpc>
            </a:pPr>
          </a:p>
          <a:p>
            <a:pPr algn="just">
              <a:lnSpc>
                <a:spcPts val="2867"/>
              </a:lnSpc>
            </a:pPr>
            <a:r>
              <a:rPr lang="en-US" sz="2389" b="true">
                <a:solidFill>
                  <a:srgbClr val="000000"/>
                </a:solidFill>
                <a:latin typeface="Calibri (MS) Bold"/>
                <a:ea typeface="Calibri (MS) Bold"/>
                <a:cs typeface="Calibri (MS) Bold"/>
                <a:sym typeface="Calibri (MS) Bold"/>
              </a:rPr>
              <a:t>"D</a:t>
            </a:r>
            <a:r>
              <a:rPr lang="en-US" sz="2389" b="true">
                <a:solidFill>
                  <a:srgbClr val="000000"/>
                </a:solidFill>
                <a:latin typeface="Calibri (MS) Bold"/>
                <a:ea typeface="Calibri (MS) Bold"/>
                <a:cs typeface="Calibri (MS) Bold"/>
                <a:sym typeface="Calibri (MS) Bold"/>
              </a:rPr>
              <a:t>eFi + Financial Inclusion Agents"</a:t>
            </a:r>
          </a:p>
          <a:p>
            <a:pPr algn="just">
              <a:lnSpc>
                <a:spcPts val="2867"/>
              </a:lnSpc>
            </a:pPr>
          </a:p>
          <a:p>
            <a:pPr algn="just">
              <a:lnSpc>
                <a:spcPts val="2867"/>
              </a:lnSpc>
            </a:pPr>
            <a:r>
              <a:rPr lang="en-US" sz="2389">
                <a:solidFill>
                  <a:srgbClr val="000000"/>
                </a:solidFill>
                <a:latin typeface="Calibri (MS)"/>
                <a:ea typeface="Calibri (MS)"/>
                <a:cs typeface="Calibri (MS)"/>
                <a:sym typeface="Calibri (MS)"/>
              </a:rPr>
              <a:t>Despite the growing potential of DeFi, many users avoid or abandon it due to its technical complexity. Concepts like wallets, gas fees, staking, bridging, and platform selection are unfamiliar and overwhelming for the average user. As a result, DeFi remains largely</a:t>
            </a:r>
            <a:r>
              <a:rPr lang="en-US" sz="2389">
                <a:solidFill>
                  <a:srgbClr val="000000"/>
                </a:solidFill>
                <a:latin typeface="Calibri (MS)"/>
                <a:ea typeface="Calibri (MS)"/>
                <a:cs typeface="Calibri (MS)"/>
                <a:sym typeface="Calibri (MS)"/>
              </a:rPr>
              <a:t> inaccessible to non-technical individuals, limiting its widespread adoption and utility.. But with a smartphone and internet, they can access DeFi — which can help them:</a:t>
            </a:r>
          </a:p>
          <a:p>
            <a:pPr algn="just">
              <a:lnSpc>
                <a:spcPts val="2867"/>
              </a:lnSpc>
            </a:pPr>
          </a:p>
          <a:p>
            <a:pPr algn="just" marL="515912" indent="-257956" lvl="1">
              <a:lnSpc>
                <a:spcPts val="2867"/>
              </a:lnSpc>
              <a:buFont typeface="Arial"/>
              <a:buChar char="•"/>
            </a:pPr>
            <a:r>
              <a:rPr lang="en-US" b="true" sz="2389">
                <a:solidFill>
                  <a:srgbClr val="000000"/>
                </a:solidFill>
                <a:latin typeface="Calibri (MS) Bold"/>
                <a:ea typeface="Calibri (MS) Bold"/>
                <a:cs typeface="Calibri (MS) Bold"/>
                <a:sym typeface="Calibri (MS) Bold"/>
              </a:rPr>
              <a:t>Save money</a:t>
            </a:r>
            <a:r>
              <a:rPr lang="en-US" sz="2389">
                <a:solidFill>
                  <a:srgbClr val="000000"/>
                </a:solidFill>
                <a:latin typeface="Calibri (MS)"/>
                <a:ea typeface="Calibri (MS)"/>
                <a:cs typeface="Calibri (MS)"/>
                <a:sym typeface="Calibri (MS)"/>
              </a:rPr>
              <a:t> </a:t>
            </a:r>
            <a:r>
              <a:rPr lang="en-US" b="true" sz="2389">
                <a:solidFill>
                  <a:srgbClr val="000000"/>
                </a:solidFill>
                <a:latin typeface="Calibri (MS) Bold"/>
                <a:ea typeface="Calibri (MS) Bold"/>
                <a:cs typeface="Calibri (MS) Bold"/>
                <a:sym typeface="Calibri (MS) Bold"/>
              </a:rPr>
              <a:t>securely</a:t>
            </a:r>
          </a:p>
          <a:p>
            <a:pPr algn="just" marL="515912" indent="-257956" lvl="1">
              <a:lnSpc>
                <a:spcPts val="2867"/>
              </a:lnSpc>
              <a:buFont typeface="Arial"/>
              <a:buChar char="•"/>
            </a:pPr>
            <a:r>
              <a:rPr lang="en-US" b="true" sz="2389">
                <a:solidFill>
                  <a:srgbClr val="000000"/>
                </a:solidFill>
                <a:latin typeface="Calibri (MS) Bold"/>
                <a:ea typeface="Calibri (MS) Bold"/>
                <a:cs typeface="Calibri (MS) Bold"/>
                <a:sym typeface="Calibri (MS) Bold"/>
              </a:rPr>
              <a:t>Earn interest</a:t>
            </a:r>
            <a:r>
              <a:rPr lang="en-US" sz="2389">
                <a:solidFill>
                  <a:srgbClr val="000000"/>
                </a:solidFill>
                <a:latin typeface="Calibri (MS)"/>
                <a:ea typeface="Calibri (MS)"/>
                <a:cs typeface="Calibri (MS)"/>
                <a:sym typeface="Calibri (MS)"/>
              </a:rPr>
              <a:t> through staking or lending</a:t>
            </a:r>
          </a:p>
          <a:p>
            <a:pPr algn="just" marL="515912" indent="-257956" lvl="1">
              <a:lnSpc>
                <a:spcPts val="2867"/>
              </a:lnSpc>
              <a:buFont typeface="Arial"/>
              <a:buChar char="•"/>
            </a:pPr>
            <a:r>
              <a:rPr lang="en-US" b="true" sz="2389">
                <a:solidFill>
                  <a:srgbClr val="000000"/>
                </a:solidFill>
                <a:latin typeface="Calibri (MS) Bold"/>
                <a:ea typeface="Calibri (MS) Bold"/>
                <a:cs typeface="Calibri (MS) Bold"/>
                <a:sym typeface="Calibri (MS) Bold"/>
              </a:rPr>
              <a:t>Get loans using digital assets as collateral</a:t>
            </a:r>
          </a:p>
          <a:p>
            <a:pPr algn="just" marL="515912" indent="-257956" lvl="1">
              <a:lnSpc>
                <a:spcPts val="2867"/>
              </a:lnSpc>
              <a:buFont typeface="Arial"/>
              <a:buChar char="•"/>
            </a:pPr>
            <a:r>
              <a:rPr lang="en-US" b="true" sz="2389">
                <a:solidFill>
                  <a:srgbClr val="000000"/>
                </a:solidFill>
                <a:latin typeface="Calibri (MS) Bold"/>
                <a:ea typeface="Calibri (MS) Bold"/>
                <a:cs typeface="Calibri (MS) Bold"/>
                <a:sym typeface="Calibri (MS) Bold"/>
              </a:rPr>
              <a:t>Send/receive money</a:t>
            </a:r>
            <a:r>
              <a:rPr lang="en-US" sz="2389">
                <a:solidFill>
                  <a:srgbClr val="000000"/>
                </a:solidFill>
                <a:latin typeface="Calibri (MS)"/>
                <a:ea typeface="Calibri (MS)"/>
                <a:cs typeface="Calibri (MS)"/>
                <a:sym typeface="Calibri (MS)"/>
              </a:rPr>
              <a:t> (remittances) cheaply</a:t>
            </a:r>
          </a:p>
          <a:p>
            <a:pPr algn="just" marL="515912" indent="-257956" lvl="1">
              <a:lnSpc>
                <a:spcPts val="2867"/>
              </a:lnSpc>
              <a:buFont typeface="Arial"/>
              <a:buChar char="•"/>
            </a:pPr>
            <a:r>
              <a:rPr lang="en-US" b="true" sz="2389">
                <a:solidFill>
                  <a:srgbClr val="000000"/>
                </a:solidFill>
                <a:latin typeface="Calibri (MS) Bold"/>
                <a:ea typeface="Calibri (MS) Bold"/>
                <a:cs typeface="Calibri (MS) Bold"/>
                <a:sym typeface="Calibri (MS) Bold"/>
              </a:rPr>
              <a:t>Build credit scores </a:t>
            </a:r>
            <a:r>
              <a:rPr lang="en-US" sz="2389">
                <a:solidFill>
                  <a:srgbClr val="000000"/>
                </a:solidFill>
                <a:latin typeface="Calibri (MS)"/>
                <a:ea typeface="Calibri (MS)"/>
                <a:cs typeface="Calibri (MS)"/>
                <a:sym typeface="Calibri (MS)"/>
              </a:rPr>
              <a:t>through on-chain history</a:t>
            </a:r>
          </a:p>
          <a:p>
            <a:pPr algn="just">
              <a:lnSpc>
                <a:spcPts val="2867"/>
              </a:lnSpc>
            </a:pPr>
          </a:p>
        </p:txBody>
      </p:sp>
      <p:sp>
        <p:nvSpPr>
          <p:cNvPr name="Freeform 11" id="11"/>
          <p:cNvSpPr/>
          <p:nvPr/>
        </p:nvSpPr>
        <p:spPr>
          <a:xfrm flipH="false" flipV="false" rot="0">
            <a:off x="12583459" y="-517155"/>
            <a:ext cx="9812251" cy="9775455"/>
          </a:xfrm>
          <a:custGeom>
            <a:avLst/>
            <a:gdLst/>
            <a:ahLst/>
            <a:cxnLst/>
            <a:rect r="r" b="b" t="t" l="l"/>
            <a:pathLst>
              <a:path h="9775455" w="9812251">
                <a:moveTo>
                  <a:pt x="0" y="0"/>
                </a:moveTo>
                <a:lnTo>
                  <a:pt x="9812251" y="0"/>
                </a:lnTo>
                <a:lnTo>
                  <a:pt x="9812251" y="9775455"/>
                </a:lnTo>
                <a:lnTo>
                  <a:pt x="0" y="9775455"/>
                </a:lnTo>
                <a:lnTo>
                  <a:pt x="0" y="0"/>
                </a:lnTo>
                <a:close/>
              </a:path>
            </a:pathLst>
          </a:custGeom>
          <a:blipFill>
            <a:blip r:embed="rId3">
              <a:alphaModFix amt="10999"/>
            </a:blip>
            <a:stretch>
              <a:fillRect l="0" t="0" r="0" b="0"/>
            </a:stretch>
          </a:blipFill>
        </p:spPr>
      </p:sp>
      <p:grpSp>
        <p:nvGrpSpPr>
          <p:cNvPr name="Group 12" id="12"/>
          <p:cNvGrpSpPr/>
          <p:nvPr/>
        </p:nvGrpSpPr>
        <p:grpSpPr>
          <a:xfrm rot="0">
            <a:off x="9086674" y="5654386"/>
            <a:ext cx="8353425" cy="3430707"/>
            <a:chOff x="0" y="0"/>
            <a:chExt cx="11137900" cy="4574276"/>
          </a:xfrm>
        </p:grpSpPr>
        <p:sp>
          <p:nvSpPr>
            <p:cNvPr name="Freeform 13" id="13"/>
            <p:cNvSpPr/>
            <p:nvPr/>
          </p:nvSpPr>
          <p:spPr>
            <a:xfrm flipH="false" flipV="false" rot="0">
              <a:off x="0" y="0"/>
              <a:ext cx="11137900" cy="4574263"/>
            </a:xfrm>
            <a:custGeom>
              <a:avLst/>
              <a:gdLst/>
              <a:ahLst/>
              <a:cxnLst/>
              <a:rect r="r" b="b" t="t" l="l"/>
              <a:pathLst>
                <a:path h="4574263" w="11137900">
                  <a:moveTo>
                    <a:pt x="25400" y="0"/>
                  </a:moveTo>
                  <a:lnTo>
                    <a:pt x="11112500" y="0"/>
                  </a:lnTo>
                  <a:cubicBezTo>
                    <a:pt x="11126470" y="0"/>
                    <a:pt x="11137900" y="10917"/>
                    <a:pt x="11137900" y="24261"/>
                  </a:cubicBezTo>
                  <a:lnTo>
                    <a:pt x="11137900" y="4550003"/>
                  </a:lnTo>
                  <a:cubicBezTo>
                    <a:pt x="11137900" y="4563346"/>
                    <a:pt x="11126470" y="4574263"/>
                    <a:pt x="11112500" y="4574263"/>
                  </a:cubicBezTo>
                  <a:lnTo>
                    <a:pt x="25400" y="4574263"/>
                  </a:lnTo>
                  <a:cubicBezTo>
                    <a:pt x="11430" y="4574263"/>
                    <a:pt x="0" y="4563346"/>
                    <a:pt x="0" y="4550003"/>
                  </a:cubicBezTo>
                  <a:lnTo>
                    <a:pt x="0" y="24261"/>
                  </a:lnTo>
                  <a:cubicBezTo>
                    <a:pt x="0" y="10917"/>
                    <a:pt x="11430" y="0"/>
                    <a:pt x="25400" y="0"/>
                  </a:cubicBezTo>
                  <a:moveTo>
                    <a:pt x="25400" y="48522"/>
                  </a:moveTo>
                  <a:lnTo>
                    <a:pt x="25400" y="24261"/>
                  </a:lnTo>
                  <a:lnTo>
                    <a:pt x="50800" y="24261"/>
                  </a:lnTo>
                  <a:lnTo>
                    <a:pt x="50800" y="4550003"/>
                  </a:lnTo>
                  <a:lnTo>
                    <a:pt x="25400" y="4550003"/>
                  </a:lnTo>
                  <a:lnTo>
                    <a:pt x="25400" y="4525742"/>
                  </a:lnTo>
                  <a:lnTo>
                    <a:pt x="11112500" y="4525742"/>
                  </a:lnTo>
                  <a:lnTo>
                    <a:pt x="11112500" y="4550003"/>
                  </a:lnTo>
                  <a:lnTo>
                    <a:pt x="11087100" y="4550003"/>
                  </a:lnTo>
                  <a:lnTo>
                    <a:pt x="11087100" y="24261"/>
                  </a:lnTo>
                  <a:lnTo>
                    <a:pt x="11112500" y="24261"/>
                  </a:lnTo>
                  <a:lnTo>
                    <a:pt x="11112500" y="48522"/>
                  </a:lnTo>
                  <a:lnTo>
                    <a:pt x="25400" y="48522"/>
                  </a:lnTo>
                  <a:close/>
                </a:path>
              </a:pathLst>
            </a:custGeom>
            <a:solidFill>
              <a:srgbClr val="000000"/>
            </a:solidFill>
          </p:spPr>
        </p:sp>
      </p:grpSp>
      <p:sp>
        <p:nvSpPr>
          <p:cNvPr name="TextBox 14" id="14"/>
          <p:cNvSpPr txBox="true"/>
          <p:nvPr/>
        </p:nvSpPr>
        <p:spPr>
          <a:xfrm rot="0">
            <a:off x="9220499" y="5804189"/>
            <a:ext cx="8086725" cy="3895725"/>
          </a:xfrm>
          <a:prstGeom prst="rect">
            <a:avLst/>
          </a:prstGeom>
        </p:spPr>
        <p:txBody>
          <a:bodyPr anchor="t" rtlCol="false" tIns="0" lIns="0" bIns="0" rIns="0">
            <a:spAutoFit/>
          </a:bodyPr>
          <a:lstStyle/>
          <a:p>
            <a:pPr algn="l">
              <a:lnSpc>
                <a:spcPts val="3251"/>
              </a:lnSpc>
            </a:pPr>
            <a:r>
              <a:rPr lang="en-US" sz="2709" b="true">
                <a:solidFill>
                  <a:srgbClr val="000000"/>
                </a:solidFill>
                <a:latin typeface="ITC Franklin Gothic LT Semi-Bold"/>
                <a:ea typeface="ITC Franklin Gothic LT Semi-Bold"/>
                <a:cs typeface="ITC Franklin Gothic LT Semi-Bold"/>
                <a:sym typeface="ITC Franklin Gothic LT Semi-Bold"/>
              </a:rPr>
              <a:t>     UNIQUE VALUES </a:t>
            </a:r>
            <a:r>
              <a:rPr lang="en-US" sz="2709" b="true">
                <a:solidFill>
                  <a:srgbClr val="000000"/>
                </a:solidFill>
                <a:latin typeface="ITC Franklin Gothic LT Semi-Bold"/>
                <a:ea typeface="ITC Franklin Gothic LT Semi-Bold"/>
                <a:cs typeface="ITC Franklin Gothic LT Semi-Bold"/>
                <a:sym typeface="ITC Franklin Gothic LT Semi-Bold"/>
              </a:rPr>
              <a:t>: </a:t>
            </a:r>
          </a:p>
          <a:p>
            <a:pPr algn="l" marL="498729" indent="-249365" lvl="1">
              <a:lnSpc>
                <a:spcPts val="2772"/>
              </a:lnSpc>
              <a:buFont typeface="Arial"/>
              <a:buChar char="•"/>
            </a:pPr>
            <a:r>
              <a:rPr lang="en-US" sz="2310">
                <a:solidFill>
                  <a:srgbClr val="000000"/>
                </a:solidFill>
                <a:latin typeface="Calibri (MS)"/>
                <a:ea typeface="Calibri (MS)"/>
                <a:cs typeface="Calibri (MS)"/>
                <a:sym typeface="Calibri (MS)"/>
              </a:rPr>
              <a:t>Most apps show data — </a:t>
            </a:r>
            <a:r>
              <a:rPr lang="en-US" b="true" sz="2310">
                <a:solidFill>
                  <a:srgbClr val="000000"/>
                </a:solidFill>
                <a:latin typeface="Calibri (MS) Bold"/>
                <a:ea typeface="Calibri (MS) Bold"/>
                <a:cs typeface="Calibri (MS) Bold"/>
                <a:sym typeface="Calibri (MS) Bold"/>
              </a:rPr>
              <a:t>your app acts on it for the user</a:t>
            </a:r>
            <a:r>
              <a:rPr lang="en-US" sz="2310">
                <a:solidFill>
                  <a:srgbClr val="000000"/>
                </a:solidFill>
                <a:latin typeface="Calibri (MS)"/>
                <a:ea typeface="Calibri (MS)"/>
                <a:cs typeface="Calibri (MS)"/>
                <a:sym typeface="Calibri (MS)"/>
              </a:rPr>
              <a:t> (agentic).</a:t>
            </a:r>
          </a:p>
          <a:p>
            <a:pPr algn="l" marL="498729" indent="-249365" lvl="1">
              <a:lnSpc>
                <a:spcPts val="2772"/>
              </a:lnSpc>
              <a:buFont typeface="Arial"/>
              <a:buChar char="•"/>
            </a:pPr>
            <a:r>
              <a:rPr lang="en-US" sz="2310">
                <a:solidFill>
                  <a:srgbClr val="000000"/>
                </a:solidFill>
                <a:latin typeface="Calibri (MS)"/>
                <a:ea typeface="Calibri (MS)"/>
                <a:cs typeface="Calibri (MS)"/>
                <a:sym typeface="Calibri (MS)"/>
              </a:rPr>
              <a:t>It doesn’t just let you </a:t>
            </a:r>
            <a:r>
              <a:rPr lang="en-US" b="true" sz="2310">
                <a:solidFill>
                  <a:srgbClr val="000000"/>
                </a:solidFill>
                <a:latin typeface="Calibri (MS) Bold"/>
                <a:ea typeface="Calibri (MS) Bold"/>
                <a:cs typeface="Calibri (MS) Bold"/>
                <a:sym typeface="Calibri (MS) Bold"/>
              </a:rPr>
              <a:t>stake or lend — it chooses the best platform and executes it.</a:t>
            </a:r>
          </a:p>
          <a:p>
            <a:pPr algn="l" marL="498729" indent="-249365" lvl="1">
              <a:lnSpc>
                <a:spcPts val="2772"/>
              </a:lnSpc>
              <a:buFont typeface="Arial"/>
              <a:buChar char="•"/>
            </a:pPr>
            <a:r>
              <a:rPr lang="en-US" sz="2310">
                <a:solidFill>
                  <a:srgbClr val="000000"/>
                </a:solidFill>
                <a:latin typeface="Calibri (MS)"/>
                <a:ea typeface="Calibri (MS)"/>
                <a:cs typeface="Calibri (MS)"/>
                <a:sym typeface="Calibri (MS)"/>
              </a:rPr>
              <a:t>It </a:t>
            </a:r>
            <a:r>
              <a:rPr lang="en-US" b="true" sz="2310">
                <a:solidFill>
                  <a:srgbClr val="000000"/>
                </a:solidFill>
                <a:latin typeface="Calibri (MS) Bold"/>
                <a:ea typeface="Calibri (MS) Bold"/>
                <a:cs typeface="Calibri (MS) Bold"/>
                <a:sym typeface="Calibri (MS) Bold"/>
              </a:rPr>
              <a:t>teaches new users along the way</a:t>
            </a:r>
            <a:r>
              <a:rPr lang="en-US" sz="2310">
                <a:solidFill>
                  <a:srgbClr val="000000"/>
                </a:solidFill>
                <a:latin typeface="Calibri (MS)"/>
                <a:ea typeface="Calibri (MS)"/>
                <a:cs typeface="Calibri (MS)"/>
                <a:sym typeface="Calibri (MS)"/>
              </a:rPr>
              <a:t> → makes DeFi friendly for non-tech users.</a:t>
            </a:r>
          </a:p>
          <a:p>
            <a:pPr algn="l" marL="498729" indent="-249365" lvl="1">
              <a:lnSpc>
                <a:spcPts val="2772"/>
              </a:lnSpc>
              <a:buFont typeface="Arial"/>
              <a:buChar char="•"/>
            </a:pPr>
            <a:r>
              <a:rPr lang="en-US" b="true" sz="2310">
                <a:solidFill>
                  <a:srgbClr val="000000"/>
                </a:solidFill>
                <a:latin typeface="Calibri (MS) Bold"/>
                <a:ea typeface="Calibri (MS) Bold"/>
                <a:cs typeface="Calibri (MS) Bold"/>
                <a:sym typeface="Calibri (MS) Bold"/>
              </a:rPr>
              <a:t>Bridges AI + DeFi to create hands-free finance on Ethereum.</a:t>
            </a:r>
          </a:p>
          <a:p>
            <a:pPr algn="l">
              <a:lnSpc>
                <a:spcPts val="2772"/>
              </a:lnSpc>
            </a:pPr>
          </a:p>
          <a:p>
            <a:pPr algn="l">
              <a:lnSpc>
                <a:spcPts val="2772"/>
              </a:lnSpc>
            </a:pPr>
          </a:p>
          <a:p>
            <a:pPr algn="l">
              <a:lnSpc>
                <a:spcPts val="2772"/>
              </a:lnSpc>
            </a:pPr>
          </a:p>
        </p:txBody>
      </p:sp>
      <p:grpSp>
        <p:nvGrpSpPr>
          <p:cNvPr name="Group 15" id="15"/>
          <p:cNvGrpSpPr/>
          <p:nvPr/>
        </p:nvGrpSpPr>
        <p:grpSpPr>
          <a:xfrm rot="0">
            <a:off x="9083121" y="1705383"/>
            <a:ext cx="8361482" cy="3625154"/>
            <a:chOff x="0" y="0"/>
            <a:chExt cx="11148642" cy="4833538"/>
          </a:xfrm>
        </p:grpSpPr>
        <p:sp>
          <p:nvSpPr>
            <p:cNvPr name="Freeform 16" id="16"/>
            <p:cNvSpPr/>
            <p:nvPr/>
          </p:nvSpPr>
          <p:spPr>
            <a:xfrm flipH="false" flipV="false" rot="0">
              <a:off x="0" y="0"/>
              <a:ext cx="11148695" cy="4833576"/>
            </a:xfrm>
            <a:custGeom>
              <a:avLst/>
              <a:gdLst/>
              <a:ahLst/>
              <a:cxnLst/>
              <a:rect r="r" b="b" t="t" l="l"/>
              <a:pathLst>
                <a:path h="4833576" w="11148695">
                  <a:moveTo>
                    <a:pt x="25400" y="0"/>
                  </a:moveTo>
                  <a:lnTo>
                    <a:pt x="11123295" y="0"/>
                  </a:lnTo>
                  <a:cubicBezTo>
                    <a:pt x="11137264" y="0"/>
                    <a:pt x="11148695" y="10904"/>
                    <a:pt x="11148695" y="24231"/>
                  </a:cubicBezTo>
                  <a:lnTo>
                    <a:pt x="11148695" y="4809343"/>
                  </a:lnTo>
                  <a:cubicBezTo>
                    <a:pt x="11148695" y="4822670"/>
                    <a:pt x="11137264" y="4833576"/>
                    <a:pt x="11123295" y="4833576"/>
                  </a:cubicBezTo>
                  <a:lnTo>
                    <a:pt x="25400" y="4833576"/>
                  </a:lnTo>
                  <a:cubicBezTo>
                    <a:pt x="11430" y="4833576"/>
                    <a:pt x="0" y="4822670"/>
                    <a:pt x="0" y="4809343"/>
                  </a:cubicBezTo>
                  <a:lnTo>
                    <a:pt x="0" y="24231"/>
                  </a:lnTo>
                  <a:cubicBezTo>
                    <a:pt x="0" y="10904"/>
                    <a:pt x="11430" y="0"/>
                    <a:pt x="25400" y="0"/>
                  </a:cubicBezTo>
                  <a:moveTo>
                    <a:pt x="25400" y="48462"/>
                  </a:moveTo>
                  <a:lnTo>
                    <a:pt x="25400" y="24231"/>
                  </a:lnTo>
                  <a:lnTo>
                    <a:pt x="50800" y="24231"/>
                  </a:lnTo>
                  <a:lnTo>
                    <a:pt x="50800" y="4809343"/>
                  </a:lnTo>
                  <a:lnTo>
                    <a:pt x="25400" y="4809343"/>
                  </a:lnTo>
                  <a:lnTo>
                    <a:pt x="25400" y="4785113"/>
                  </a:lnTo>
                  <a:lnTo>
                    <a:pt x="11123295" y="4785113"/>
                  </a:lnTo>
                  <a:lnTo>
                    <a:pt x="11123295" y="4809343"/>
                  </a:lnTo>
                  <a:lnTo>
                    <a:pt x="11097895" y="4809343"/>
                  </a:lnTo>
                  <a:lnTo>
                    <a:pt x="11097895" y="24231"/>
                  </a:lnTo>
                  <a:lnTo>
                    <a:pt x="11123295" y="24231"/>
                  </a:lnTo>
                  <a:lnTo>
                    <a:pt x="11123295" y="48462"/>
                  </a:lnTo>
                  <a:lnTo>
                    <a:pt x="25400" y="48462"/>
                  </a:lnTo>
                  <a:close/>
                </a:path>
              </a:pathLst>
            </a:custGeom>
            <a:solidFill>
              <a:srgbClr val="000000"/>
            </a:solidFill>
          </p:spPr>
        </p:sp>
      </p:grpSp>
      <p:sp>
        <p:nvSpPr>
          <p:cNvPr name="TextBox 17" id="17"/>
          <p:cNvSpPr txBox="true"/>
          <p:nvPr/>
        </p:nvSpPr>
        <p:spPr>
          <a:xfrm rot="0">
            <a:off x="9375300" y="1655996"/>
            <a:ext cx="7573506" cy="3571528"/>
          </a:xfrm>
          <a:prstGeom prst="rect">
            <a:avLst/>
          </a:prstGeom>
        </p:spPr>
        <p:txBody>
          <a:bodyPr anchor="t" rtlCol="false" tIns="0" lIns="0" bIns="0" rIns="0">
            <a:spAutoFit/>
          </a:bodyPr>
          <a:lstStyle/>
          <a:p>
            <a:pPr algn="l">
              <a:lnSpc>
                <a:spcPts val="4516"/>
              </a:lnSpc>
            </a:pPr>
            <a:r>
              <a:rPr lang="en-US" sz="2509" b="true">
                <a:solidFill>
                  <a:srgbClr val="000000"/>
                </a:solidFill>
                <a:latin typeface="ITC Franklin Gothic LT Semi-Bold"/>
                <a:ea typeface="ITC Franklin Gothic LT Semi-Bold"/>
                <a:cs typeface="ITC Franklin Gothic LT Semi-Bold"/>
                <a:sym typeface="ITC Franklin Gothic LT Semi-Bold"/>
              </a:rPr>
              <a:t>PROBLEM SOLUTION :</a:t>
            </a:r>
            <a:r>
              <a:rPr lang="en-US" sz="2509" b="true">
                <a:solidFill>
                  <a:srgbClr val="000000"/>
                </a:solidFill>
                <a:latin typeface="ITC Franklin Gothic LT Semi-Bold"/>
                <a:ea typeface="ITC Franklin Gothic LT Semi-Bold"/>
                <a:cs typeface="ITC Franklin Gothic LT Semi-Bold"/>
                <a:sym typeface="ITC Franklin Gothic LT Semi-Bold"/>
              </a:rPr>
              <a:t> DeFi Copilot</a:t>
            </a:r>
          </a:p>
          <a:p>
            <a:pPr algn="l">
              <a:lnSpc>
                <a:spcPts val="2890"/>
              </a:lnSpc>
            </a:pPr>
            <a:r>
              <a:rPr lang="en-US" sz="2409">
                <a:solidFill>
                  <a:srgbClr val="000000"/>
                </a:solidFill>
                <a:latin typeface="Calibri (MS)"/>
                <a:ea typeface="Calibri (MS)"/>
                <a:cs typeface="Calibri (MS)"/>
                <a:sym typeface="Calibri (MS)"/>
              </a:rPr>
              <a:t>Build an </a:t>
            </a:r>
            <a:r>
              <a:rPr lang="en-US" sz="2409" b="true">
                <a:solidFill>
                  <a:srgbClr val="000000"/>
                </a:solidFill>
                <a:latin typeface="Calibri (MS) Bold"/>
                <a:ea typeface="Calibri (MS) Bold"/>
                <a:cs typeface="Calibri (MS) Bold"/>
                <a:sym typeface="Calibri (MS) Bold"/>
              </a:rPr>
              <a:t>AI-powered agent</a:t>
            </a:r>
            <a:r>
              <a:rPr lang="en-US" sz="2409">
                <a:solidFill>
                  <a:srgbClr val="000000"/>
                </a:solidFill>
                <a:latin typeface="Calibri (MS)"/>
                <a:ea typeface="Calibri (MS)"/>
                <a:cs typeface="Calibri (MS)"/>
                <a:sym typeface="Calibri (MS)"/>
              </a:rPr>
              <a:t> that </a:t>
            </a:r>
            <a:r>
              <a:rPr lang="en-US" sz="2409" b="true">
                <a:solidFill>
                  <a:srgbClr val="000000"/>
                </a:solidFill>
                <a:latin typeface="Calibri (MS) Bold"/>
                <a:ea typeface="Calibri (MS) Bold"/>
                <a:cs typeface="Calibri (MS) Bold"/>
                <a:sym typeface="Calibri (MS) Bold"/>
              </a:rPr>
              <a:t>automates DeFi</a:t>
            </a:r>
            <a:r>
              <a:rPr lang="en-US" sz="2409">
                <a:solidFill>
                  <a:srgbClr val="000000"/>
                </a:solidFill>
                <a:latin typeface="Calibri (MS)"/>
                <a:ea typeface="Calibri (MS)"/>
                <a:cs typeface="Calibri (MS)"/>
                <a:sym typeface="Calibri (MS)"/>
              </a:rPr>
              <a:t> for:</a:t>
            </a:r>
          </a:p>
          <a:p>
            <a:pPr algn="l" marL="520127" indent="-260064" lvl="1">
              <a:lnSpc>
                <a:spcPts val="2890"/>
              </a:lnSpc>
              <a:buFont typeface="Arial"/>
              <a:buChar char="•"/>
            </a:pPr>
            <a:r>
              <a:rPr lang="en-US" b="true" sz="2409">
                <a:solidFill>
                  <a:srgbClr val="000000"/>
                </a:solidFill>
                <a:latin typeface="Calibri (MS) Bold"/>
                <a:ea typeface="Calibri (MS) Bold"/>
                <a:cs typeface="Calibri (MS) Bold"/>
                <a:sym typeface="Calibri (MS) Bold"/>
              </a:rPr>
              <a:t>Microfinance</a:t>
            </a:r>
          </a:p>
          <a:p>
            <a:pPr algn="l" marL="520127" indent="-260064" lvl="1">
              <a:lnSpc>
                <a:spcPts val="2890"/>
              </a:lnSpc>
              <a:buFont typeface="Arial"/>
              <a:buChar char="•"/>
            </a:pPr>
            <a:r>
              <a:rPr lang="en-US" b="true" sz="2409">
                <a:solidFill>
                  <a:srgbClr val="000000"/>
                </a:solidFill>
                <a:latin typeface="Calibri (MS) Bold"/>
                <a:ea typeface="Calibri (MS) Bold"/>
                <a:cs typeface="Calibri (MS) Bold"/>
                <a:sym typeface="Calibri (MS) Bold"/>
              </a:rPr>
              <a:t>Rural savings</a:t>
            </a:r>
          </a:p>
          <a:p>
            <a:pPr algn="l" marL="520127" indent="-260064" lvl="1">
              <a:lnSpc>
                <a:spcPts val="2890"/>
              </a:lnSpc>
              <a:buFont typeface="Arial"/>
              <a:buChar char="•"/>
            </a:pPr>
            <a:r>
              <a:rPr lang="en-US" b="true" sz="2409">
                <a:solidFill>
                  <a:srgbClr val="000000"/>
                </a:solidFill>
                <a:latin typeface="Calibri (MS) Bold"/>
                <a:ea typeface="Calibri (MS) Bold"/>
                <a:cs typeface="Calibri (MS) Bold"/>
                <a:sym typeface="Calibri (MS) Bold"/>
              </a:rPr>
              <a:t>Sending money across countries</a:t>
            </a:r>
          </a:p>
          <a:p>
            <a:pPr algn="l" marL="520127" indent="-260064" lvl="1">
              <a:lnSpc>
                <a:spcPts val="2890"/>
              </a:lnSpc>
              <a:buFont typeface="Arial"/>
              <a:buChar char="•"/>
            </a:pPr>
            <a:r>
              <a:rPr lang="en-US" b="true" sz="2409">
                <a:solidFill>
                  <a:srgbClr val="000000"/>
                </a:solidFill>
                <a:latin typeface="Calibri (MS) Bold"/>
                <a:ea typeface="Calibri (MS) Bold"/>
                <a:cs typeface="Calibri (MS) Bold"/>
                <a:sym typeface="Calibri (MS) Bold"/>
              </a:rPr>
              <a:t>On-chain credit scoring</a:t>
            </a:r>
          </a:p>
          <a:p>
            <a:pPr algn="l">
              <a:lnSpc>
                <a:spcPts val="2890"/>
              </a:lnSpc>
            </a:pPr>
            <a:r>
              <a:rPr lang="en-US" sz="2409">
                <a:solidFill>
                  <a:srgbClr val="000000"/>
                </a:solidFill>
                <a:latin typeface="Calibri (MS)"/>
                <a:ea typeface="Calibri (MS)"/>
                <a:cs typeface="Calibri (MS)"/>
                <a:sym typeface="Calibri (MS)"/>
              </a:rPr>
              <a:t>All using Ethereum-based protocols like </a:t>
            </a:r>
            <a:r>
              <a:rPr lang="en-US" sz="2409" b="true">
                <a:solidFill>
                  <a:srgbClr val="000000"/>
                </a:solidFill>
                <a:latin typeface="Calibri (MS) Bold"/>
                <a:ea typeface="Calibri (MS) Bold"/>
                <a:cs typeface="Calibri (MS) Bold"/>
                <a:sym typeface="Calibri (MS) Bold"/>
              </a:rPr>
              <a:t>Lido, Aave, Uniswap</a:t>
            </a:r>
            <a:r>
              <a:rPr lang="en-US" sz="2409">
                <a:solidFill>
                  <a:srgbClr val="000000"/>
                </a:solidFill>
                <a:latin typeface="Calibri (MS)"/>
                <a:ea typeface="Calibri (MS)"/>
                <a:cs typeface="Calibri (MS)"/>
                <a:sym typeface="Calibri (MS)"/>
              </a:rPr>
              <a:t> with a </a:t>
            </a:r>
            <a:r>
              <a:rPr lang="en-US" sz="2409" b="true">
                <a:solidFill>
                  <a:srgbClr val="000000"/>
                </a:solidFill>
                <a:latin typeface="Calibri (MS) Bold"/>
                <a:ea typeface="Calibri (MS) Bold"/>
                <a:cs typeface="Calibri (MS) Bold"/>
                <a:sym typeface="Calibri (MS) Bold"/>
              </a:rPr>
              <a:t>simple chatbot or voice assistant </a:t>
            </a:r>
            <a:r>
              <a:rPr lang="en-US" sz="2409">
                <a:solidFill>
                  <a:srgbClr val="000000"/>
                </a:solidFill>
                <a:latin typeface="Calibri (MS)"/>
                <a:ea typeface="Calibri (MS)"/>
                <a:cs typeface="Calibri (MS)"/>
                <a:sym typeface="Calibri (MS)"/>
              </a:rPr>
              <a:t>as the interface.</a:t>
            </a:r>
          </a:p>
          <a:p>
            <a:pPr algn="l">
              <a:lnSpc>
                <a:spcPts val="2890"/>
              </a:lnSpc>
            </a:pPr>
          </a:p>
        </p:txBody>
      </p:sp>
      <p:sp>
        <p:nvSpPr>
          <p:cNvPr name="Freeform 18" id="18"/>
          <p:cNvSpPr/>
          <p:nvPr/>
        </p:nvSpPr>
        <p:spPr>
          <a:xfrm flipH="false" flipV="false" rot="0">
            <a:off x="10097410" y="167988"/>
            <a:ext cx="3165977" cy="619465"/>
          </a:xfrm>
          <a:custGeom>
            <a:avLst/>
            <a:gdLst/>
            <a:ahLst/>
            <a:cxnLst/>
            <a:rect r="r" b="b" t="t" l="l"/>
            <a:pathLst>
              <a:path h="619465" w="3165977">
                <a:moveTo>
                  <a:pt x="0" y="0"/>
                </a:moveTo>
                <a:lnTo>
                  <a:pt x="3165977" y="0"/>
                </a:lnTo>
                <a:lnTo>
                  <a:pt x="3165977" y="619465"/>
                </a:lnTo>
                <a:lnTo>
                  <a:pt x="0" y="619465"/>
                </a:lnTo>
                <a:lnTo>
                  <a:pt x="0" y="0"/>
                </a:lnTo>
                <a:close/>
              </a:path>
            </a:pathLst>
          </a:custGeom>
          <a:blipFill>
            <a:blip r:embed="rId4">
              <a:extLst>
                <a:ext uri="{96DAC541-7B7A-43D3-8B79-37D633B846F1}">
                  <asvg:svgBlip xmlns:asvg="http://schemas.microsoft.com/office/drawing/2016/SVG/main" r:embed="rId5"/>
                </a:ext>
              </a:extLst>
            </a:blip>
            <a:stretch>
              <a:fillRect l="0" t="-42734" r="0" b="0"/>
            </a:stretch>
          </a:blipFill>
        </p:spPr>
      </p:sp>
      <p:sp>
        <p:nvSpPr>
          <p:cNvPr name="Freeform 19" id="19"/>
          <p:cNvSpPr/>
          <p:nvPr/>
        </p:nvSpPr>
        <p:spPr>
          <a:xfrm flipH="false" flipV="false" rot="0">
            <a:off x="13399386" y="123645"/>
            <a:ext cx="2716121" cy="859811"/>
          </a:xfrm>
          <a:custGeom>
            <a:avLst/>
            <a:gdLst/>
            <a:ahLst/>
            <a:cxnLst/>
            <a:rect r="r" b="b" t="t" l="l"/>
            <a:pathLst>
              <a:path h="859811" w="2716121">
                <a:moveTo>
                  <a:pt x="0" y="0"/>
                </a:moveTo>
                <a:lnTo>
                  <a:pt x="2716121" y="0"/>
                </a:lnTo>
                <a:lnTo>
                  <a:pt x="2716121" y="859811"/>
                </a:lnTo>
                <a:lnTo>
                  <a:pt x="0" y="859811"/>
                </a:lnTo>
                <a:lnTo>
                  <a:pt x="0" y="0"/>
                </a:lnTo>
                <a:close/>
              </a:path>
            </a:pathLst>
          </a:custGeom>
          <a:blipFill>
            <a:blip r:embed="rId6">
              <a:extLst>
                <a:ext uri="{96DAC541-7B7A-43D3-8B79-37D633B846F1}">
                  <asvg:svgBlip xmlns:asvg="http://schemas.microsoft.com/office/drawing/2016/SVG/main" r:embed="rId7"/>
                </a:ext>
              </a:extLst>
            </a:blip>
            <a:stretch>
              <a:fillRect l="0" t="-35384" r="0" b="0"/>
            </a:stretch>
          </a:blipFill>
        </p:spPr>
      </p:sp>
      <p:sp>
        <p:nvSpPr>
          <p:cNvPr name="Freeform 20" id="20"/>
          <p:cNvSpPr/>
          <p:nvPr/>
        </p:nvSpPr>
        <p:spPr>
          <a:xfrm flipH="false" flipV="false" rot="0">
            <a:off x="16097245" y="167988"/>
            <a:ext cx="2247904" cy="731452"/>
          </a:xfrm>
          <a:custGeom>
            <a:avLst/>
            <a:gdLst/>
            <a:ahLst/>
            <a:cxnLst/>
            <a:rect r="r" b="b" t="t" l="l"/>
            <a:pathLst>
              <a:path h="731452" w="2247904">
                <a:moveTo>
                  <a:pt x="0" y="0"/>
                </a:moveTo>
                <a:lnTo>
                  <a:pt x="2247903" y="0"/>
                </a:lnTo>
                <a:lnTo>
                  <a:pt x="2247903" y="731452"/>
                </a:lnTo>
                <a:lnTo>
                  <a:pt x="0" y="731452"/>
                </a:lnTo>
                <a:lnTo>
                  <a:pt x="0" y="0"/>
                </a:lnTo>
                <a:close/>
              </a:path>
            </a:pathLst>
          </a:custGeom>
          <a:blipFill>
            <a:blip r:embed="rId8">
              <a:extLst>
                <a:ext uri="{96DAC541-7B7A-43D3-8B79-37D633B846F1}">
                  <asvg:svgBlip xmlns:asvg="http://schemas.microsoft.com/office/drawing/2016/SVG/main" r:embed="rId9"/>
                </a:ext>
              </a:extLst>
            </a:blip>
            <a:stretch>
              <a:fillRect l="-8497" t="-53829" r="-4741" b="0"/>
            </a:stretch>
          </a:blipFill>
        </p:spPr>
      </p:sp>
      <p:sp>
        <p:nvSpPr>
          <p:cNvPr name="TextBox 21" id="21"/>
          <p:cNvSpPr txBox="true"/>
          <p:nvPr/>
        </p:nvSpPr>
        <p:spPr>
          <a:xfrm rot="0">
            <a:off x="5465574" y="9633239"/>
            <a:ext cx="6706135" cy="523875"/>
          </a:xfrm>
          <a:prstGeom prst="rect">
            <a:avLst/>
          </a:prstGeom>
        </p:spPr>
        <p:txBody>
          <a:bodyPr anchor="t" rtlCol="false" tIns="0" lIns="0" bIns="0" rIns="0">
            <a:spAutoFit/>
          </a:bodyPr>
          <a:lstStyle/>
          <a:p>
            <a:pPr algn="ctr">
              <a:lnSpc>
                <a:spcPts val="3600"/>
              </a:lnSpc>
              <a:spcBef>
                <a:spcPct val="0"/>
              </a:spcBef>
            </a:pPr>
            <a:r>
              <a:rPr lang="en-US" b="true" sz="3000">
                <a:solidFill>
                  <a:srgbClr val="FFFFFF"/>
                </a:solidFill>
                <a:latin typeface="Times New Roman Bold"/>
                <a:ea typeface="Times New Roman Bold"/>
                <a:cs typeface="Times New Roman Bold"/>
                <a:sym typeface="Times New Roman Bold"/>
              </a:rPr>
              <a:t>Agentic Ethereum Hackathon India 2025</a:t>
            </a:r>
          </a:p>
        </p:txBody>
      </p:sp>
      <p:grpSp>
        <p:nvGrpSpPr>
          <p:cNvPr name="Group 22" id="22"/>
          <p:cNvGrpSpPr/>
          <p:nvPr/>
        </p:nvGrpSpPr>
        <p:grpSpPr>
          <a:xfrm rot="0">
            <a:off x="1647642" y="243867"/>
            <a:ext cx="7979271" cy="1185291"/>
            <a:chOff x="0" y="0"/>
            <a:chExt cx="18018112" cy="2676523"/>
          </a:xfrm>
        </p:grpSpPr>
        <p:sp>
          <p:nvSpPr>
            <p:cNvPr name="Freeform 23" id="23"/>
            <p:cNvSpPr/>
            <p:nvPr/>
          </p:nvSpPr>
          <p:spPr>
            <a:xfrm flipH="false" flipV="false" rot="0">
              <a:off x="0" y="0"/>
              <a:ext cx="18018111" cy="2676523"/>
            </a:xfrm>
            <a:custGeom>
              <a:avLst/>
              <a:gdLst/>
              <a:ahLst/>
              <a:cxnLst/>
              <a:rect r="r" b="b" t="t" l="l"/>
              <a:pathLst>
                <a:path h="2676523" w="18018111">
                  <a:moveTo>
                    <a:pt x="0" y="0"/>
                  </a:moveTo>
                  <a:lnTo>
                    <a:pt x="18018111" y="0"/>
                  </a:lnTo>
                  <a:lnTo>
                    <a:pt x="18018111" y="2676523"/>
                  </a:lnTo>
                  <a:lnTo>
                    <a:pt x="0" y="2676523"/>
                  </a:lnTo>
                  <a:close/>
                </a:path>
              </a:pathLst>
            </a:custGeom>
            <a:solidFill>
              <a:srgbClr val="000000">
                <a:alpha val="0"/>
              </a:srgbClr>
            </a:solidFill>
          </p:spPr>
        </p:sp>
        <p:sp>
          <p:nvSpPr>
            <p:cNvPr name="TextBox 24" id="24"/>
            <p:cNvSpPr txBox="true"/>
            <p:nvPr/>
          </p:nvSpPr>
          <p:spPr>
            <a:xfrm>
              <a:off x="0" y="0"/>
              <a:ext cx="18018112" cy="2676523"/>
            </a:xfrm>
            <a:prstGeom prst="rect">
              <a:avLst/>
            </a:prstGeom>
          </p:spPr>
          <p:txBody>
            <a:bodyPr anchor="ctr" rtlCol="false" tIns="0" lIns="0" bIns="0" rIns="0"/>
            <a:lstStyle/>
            <a:p>
              <a:pPr algn="ctr">
                <a:lnSpc>
                  <a:spcPts val="8399"/>
                </a:lnSpc>
              </a:pPr>
              <a:r>
                <a:rPr lang="en-US" sz="6999" b="true">
                  <a:solidFill>
                    <a:srgbClr val="000000"/>
                  </a:solidFill>
                  <a:latin typeface="Bebas Neue Bold"/>
                  <a:ea typeface="Bebas Neue Bold"/>
                  <a:cs typeface="Bebas Neue Bold"/>
                  <a:sym typeface="Bebas Neue Bold"/>
                </a:rPr>
                <a:t>Problem statement</a:t>
              </a:r>
            </a:p>
          </p:txBody>
        </p:sp>
      </p:grpSp>
      <p:sp>
        <p:nvSpPr>
          <p:cNvPr name="Freeform 25" id="25"/>
          <p:cNvSpPr/>
          <p:nvPr/>
        </p:nvSpPr>
        <p:spPr>
          <a:xfrm flipH="false" flipV="false" rot="0">
            <a:off x="28575" y="47625"/>
            <a:ext cx="1406236" cy="1406236"/>
          </a:xfrm>
          <a:custGeom>
            <a:avLst/>
            <a:gdLst/>
            <a:ahLst/>
            <a:cxnLst/>
            <a:rect r="r" b="b" t="t" l="l"/>
            <a:pathLst>
              <a:path h="1406236" w="1406236">
                <a:moveTo>
                  <a:pt x="0" y="0"/>
                </a:moveTo>
                <a:lnTo>
                  <a:pt x="1406237" y="0"/>
                </a:lnTo>
                <a:lnTo>
                  <a:pt x="1406237" y="1406237"/>
                </a:lnTo>
                <a:lnTo>
                  <a:pt x="0" y="1406237"/>
                </a:lnTo>
                <a:lnTo>
                  <a:pt x="0" y="0"/>
                </a:lnTo>
                <a:close/>
              </a:path>
            </a:pathLst>
          </a:custGeom>
          <a:blipFill>
            <a:blip r:embed="rId10"/>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5856" y="194807"/>
            <a:ext cx="7979271" cy="1185291"/>
            <a:chOff x="0" y="0"/>
            <a:chExt cx="18018112" cy="2676523"/>
          </a:xfrm>
        </p:grpSpPr>
        <p:sp>
          <p:nvSpPr>
            <p:cNvPr name="Freeform 3" id="3"/>
            <p:cNvSpPr/>
            <p:nvPr/>
          </p:nvSpPr>
          <p:spPr>
            <a:xfrm flipH="false" flipV="false" rot="0">
              <a:off x="0" y="0"/>
              <a:ext cx="18018111" cy="2676523"/>
            </a:xfrm>
            <a:custGeom>
              <a:avLst/>
              <a:gdLst/>
              <a:ahLst/>
              <a:cxnLst/>
              <a:rect r="r" b="b" t="t" l="l"/>
              <a:pathLst>
                <a:path h="2676523" w="18018111">
                  <a:moveTo>
                    <a:pt x="0" y="0"/>
                  </a:moveTo>
                  <a:lnTo>
                    <a:pt x="18018111" y="0"/>
                  </a:lnTo>
                  <a:lnTo>
                    <a:pt x="18018111" y="2676523"/>
                  </a:lnTo>
                  <a:lnTo>
                    <a:pt x="0" y="2676523"/>
                  </a:lnTo>
                  <a:close/>
                </a:path>
              </a:pathLst>
            </a:custGeom>
            <a:solidFill>
              <a:srgbClr val="000000">
                <a:alpha val="0"/>
              </a:srgbClr>
            </a:solidFill>
          </p:spPr>
        </p:sp>
        <p:sp>
          <p:nvSpPr>
            <p:cNvPr name="TextBox 4" id="4"/>
            <p:cNvSpPr txBox="true"/>
            <p:nvPr/>
          </p:nvSpPr>
          <p:spPr>
            <a:xfrm>
              <a:off x="0" y="0"/>
              <a:ext cx="18018112" cy="2676523"/>
            </a:xfrm>
            <a:prstGeom prst="rect">
              <a:avLst/>
            </a:prstGeom>
          </p:spPr>
          <p:txBody>
            <a:bodyPr anchor="ctr" rtlCol="false" tIns="0" lIns="0" bIns="0" rIns="0"/>
            <a:lstStyle/>
            <a:p>
              <a:pPr algn="ctr">
                <a:lnSpc>
                  <a:spcPts val="8399"/>
                </a:lnSpc>
              </a:pPr>
              <a:r>
                <a:rPr lang="en-US" sz="6999" b="true">
                  <a:solidFill>
                    <a:srgbClr val="000000"/>
                  </a:solidFill>
                  <a:latin typeface="Bebas Neue Bold"/>
                  <a:ea typeface="Bebas Neue Bold"/>
                  <a:cs typeface="Bebas Neue Bold"/>
                  <a:sym typeface="Bebas Neue Bold"/>
                </a:rPr>
                <a:t>Technical Approach</a:t>
              </a:r>
            </a:p>
          </p:txBody>
        </p:sp>
      </p:grpSp>
      <p:grpSp>
        <p:nvGrpSpPr>
          <p:cNvPr name="Group 5" id="5"/>
          <p:cNvGrpSpPr/>
          <p:nvPr/>
        </p:nvGrpSpPr>
        <p:grpSpPr>
          <a:xfrm rot="0">
            <a:off x="13106400" y="9534530"/>
            <a:ext cx="4267200" cy="547688"/>
            <a:chOff x="0" y="0"/>
            <a:chExt cx="5689600" cy="730250"/>
          </a:xfrm>
        </p:grpSpPr>
        <p:sp>
          <p:nvSpPr>
            <p:cNvPr name="Freeform 6" id="6"/>
            <p:cNvSpPr/>
            <p:nvPr/>
          </p:nvSpPr>
          <p:spPr>
            <a:xfrm flipH="false" flipV="false" rot="0">
              <a:off x="0" y="0"/>
              <a:ext cx="5689600" cy="730250"/>
            </a:xfrm>
            <a:custGeom>
              <a:avLst/>
              <a:gdLst/>
              <a:ahLst/>
              <a:cxnLst/>
              <a:rect r="r" b="b" t="t" l="l"/>
              <a:pathLst>
                <a:path h="730250" w="5689600">
                  <a:moveTo>
                    <a:pt x="0" y="0"/>
                  </a:moveTo>
                  <a:lnTo>
                    <a:pt x="5689600" y="0"/>
                  </a:lnTo>
                  <a:lnTo>
                    <a:pt x="5689600" y="730250"/>
                  </a:lnTo>
                  <a:lnTo>
                    <a:pt x="0" y="730250"/>
                  </a:lnTo>
                  <a:close/>
                </a:path>
              </a:pathLst>
            </a:custGeom>
            <a:solidFill>
              <a:srgbClr val="000000">
                <a:alpha val="0"/>
              </a:srgbClr>
            </a:solidFill>
          </p:spPr>
        </p:sp>
        <p:sp>
          <p:nvSpPr>
            <p:cNvPr name="TextBox 7" id="7"/>
            <p:cNvSpPr txBox="true"/>
            <p:nvPr/>
          </p:nvSpPr>
          <p:spPr>
            <a:xfrm>
              <a:off x="0" y="-19050"/>
              <a:ext cx="5689600" cy="749300"/>
            </a:xfrm>
            <a:prstGeom prst="rect">
              <a:avLst/>
            </a:prstGeom>
          </p:spPr>
          <p:txBody>
            <a:bodyPr anchor="ctr" rtlCol="false" tIns="0" lIns="0" bIns="0" rIns="0"/>
            <a:lstStyle/>
            <a:p>
              <a:pPr algn="r">
                <a:lnSpc>
                  <a:spcPts val="2160"/>
                </a:lnSpc>
              </a:pPr>
              <a:r>
                <a:rPr lang="en-US" sz="1800" b="true">
                  <a:solidFill>
                    <a:srgbClr val="FFFFFF"/>
                  </a:solidFill>
                  <a:latin typeface="Arimo Bold"/>
                  <a:ea typeface="Arimo Bold"/>
                  <a:cs typeface="Arimo Bold"/>
                  <a:sym typeface="Arimo Bold"/>
                </a:rPr>
                <a:t>3</a:t>
              </a:r>
            </a:p>
          </p:txBody>
        </p:sp>
      </p:grpSp>
      <p:sp>
        <p:nvSpPr>
          <p:cNvPr name="Freeform 8" id="8"/>
          <p:cNvSpPr/>
          <p:nvPr/>
        </p:nvSpPr>
        <p:spPr>
          <a:xfrm flipH="false" flipV="false" rot="0">
            <a:off x="12583459" y="-517155"/>
            <a:ext cx="9812251" cy="9775455"/>
          </a:xfrm>
          <a:custGeom>
            <a:avLst/>
            <a:gdLst/>
            <a:ahLst/>
            <a:cxnLst/>
            <a:rect r="r" b="b" t="t" l="l"/>
            <a:pathLst>
              <a:path h="9775455" w="9812251">
                <a:moveTo>
                  <a:pt x="0" y="0"/>
                </a:moveTo>
                <a:lnTo>
                  <a:pt x="9812251" y="0"/>
                </a:lnTo>
                <a:lnTo>
                  <a:pt x="9812251" y="9775455"/>
                </a:lnTo>
                <a:lnTo>
                  <a:pt x="0" y="9775455"/>
                </a:lnTo>
                <a:lnTo>
                  <a:pt x="0" y="0"/>
                </a:lnTo>
                <a:close/>
              </a:path>
            </a:pathLst>
          </a:custGeom>
          <a:blipFill>
            <a:blip r:embed="rId3">
              <a:alphaModFix amt="7999"/>
            </a:blip>
            <a:stretch>
              <a:fillRect l="0" t="0" r="0" b="0"/>
            </a:stretch>
          </a:blipFill>
        </p:spPr>
      </p:sp>
      <p:sp>
        <p:nvSpPr>
          <p:cNvPr name="Freeform 9" id="9"/>
          <p:cNvSpPr/>
          <p:nvPr/>
        </p:nvSpPr>
        <p:spPr>
          <a:xfrm flipH="false" flipV="false" rot="0">
            <a:off x="10097410" y="167988"/>
            <a:ext cx="3165977" cy="619465"/>
          </a:xfrm>
          <a:custGeom>
            <a:avLst/>
            <a:gdLst/>
            <a:ahLst/>
            <a:cxnLst/>
            <a:rect r="r" b="b" t="t" l="l"/>
            <a:pathLst>
              <a:path h="619465" w="3165977">
                <a:moveTo>
                  <a:pt x="0" y="0"/>
                </a:moveTo>
                <a:lnTo>
                  <a:pt x="3165977" y="0"/>
                </a:lnTo>
                <a:lnTo>
                  <a:pt x="3165977" y="619465"/>
                </a:lnTo>
                <a:lnTo>
                  <a:pt x="0" y="619465"/>
                </a:lnTo>
                <a:lnTo>
                  <a:pt x="0" y="0"/>
                </a:lnTo>
                <a:close/>
              </a:path>
            </a:pathLst>
          </a:custGeom>
          <a:blipFill>
            <a:blip r:embed="rId4">
              <a:extLst>
                <a:ext uri="{96DAC541-7B7A-43D3-8B79-37D633B846F1}">
                  <asvg:svgBlip xmlns:asvg="http://schemas.microsoft.com/office/drawing/2016/SVG/main" r:embed="rId5"/>
                </a:ext>
              </a:extLst>
            </a:blip>
            <a:stretch>
              <a:fillRect l="0" t="-42734" r="0" b="0"/>
            </a:stretch>
          </a:blipFill>
        </p:spPr>
      </p:sp>
      <p:sp>
        <p:nvSpPr>
          <p:cNvPr name="Freeform 10" id="10"/>
          <p:cNvSpPr/>
          <p:nvPr/>
        </p:nvSpPr>
        <p:spPr>
          <a:xfrm flipH="false" flipV="false" rot="0">
            <a:off x="13437486" y="123645"/>
            <a:ext cx="2716121" cy="859811"/>
          </a:xfrm>
          <a:custGeom>
            <a:avLst/>
            <a:gdLst/>
            <a:ahLst/>
            <a:cxnLst/>
            <a:rect r="r" b="b" t="t" l="l"/>
            <a:pathLst>
              <a:path h="859811" w="2716121">
                <a:moveTo>
                  <a:pt x="0" y="0"/>
                </a:moveTo>
                <a:lnTo>
                  <a:pt x="2716121" y="0"/>
                </a:lnTo>
                <a:lnTo>
                  <a:pt x="2716121" y="859811"/>
                </a:lnTo>
                <a:lnTo>
                  <a:pt x="0" y="859811"/>
                </a:lnTo>
                <a:lnTo>
                  <a:pt x="0" y="0"/>
                </a:lnTo>
                <a:close/>
              </a:path>
            </a:pathLst>
          </a:custGeom>
          <a:blipFill>
            <a:blip r:embed="rId6">
              <a:extLst>
                <a:ext uri="{96DAC541-7B7A-43D3-8B79-37D633B846F1}">
                  <asvg:svgBlip xmlns:asvg="http://schemas.microsoft.com/office/drawing/2016/SVG/main" r:embed="rId7"/>
                </a:ext>
              </a:extLst>
            </a:blip>
            <a:stretch>
              <a:fillRect l="0" t="-35384" r="0" b="0"/>
            </a:stretch>
          </a:blipFill>
        </p:spPr>
      </p:sp>
      <p:sp>
        <p:nvSpPr>
          <p:cNvPr name="Freeform 11" id="11"/>
          <p:cNvSpPr/>
          <p:nvPr/>
        </p:nvSpPr>
        <p:spPr>
          <a:xfrm flipH="false" flipV="false" rot="0">
            <a:off x="16097245" y="167988"/>
            <a:ext cx="2247904" cy="731452"/>
          </a:xfrm>
          <a:custGeom>
            <a:avLst/>
            <a:gdLst/>
            <a:ahLst/>
            <a:cxnLst/>
            <a:rect r="r" b="b" t="t" l="l"/>
            <a:pathLst>
              <a:path h="731452" w="2247904">
                <a:moveTo>
                  <a:pt x="0" y="0"/>
                </a:moveTo>
                <a:lnTo>
                  <a:pt x="2247903" y="0"/>
                </a:lnTo>
                <a:lnTo>
                  <a:pt x="2247903" y="731452"/>
                </a:lnTo>
                <a:lnTo>
                  <a:pt x="0" y="731452"/>
                </a:lnTo>
                <a:lnTo>
                  <a:pt x="0" y="0"/>
                </a:lnTo>
                <a:close/>
              </a:path>
            </a:pathLst>
          </a:custGeom>
          <a:blipFill>
            <a:blip r:embed="rId8">
              <a:extLst>
                <a:ext uri="{96DAC541-7B7A-43D3-8B79-37D633B846F1}">
                  <asvg:svgBlip xmlns:asvg="http://schemas.microsoft.com/office/drawing/2016/SVG/main" r:embed="rId9"/>
                </a:ext>
              </a:extLst>
            </a:blip>
            <a:stretch>
              <a:fillRect l="-8497" t="-53829" r="-4741" b="0"/>
            </a:stretch>
          </a:blipFill>
        </p:spPr>
      </p:sp>
      <p:grpSp>
        <p:nvGrpSpPr>
          <p:cNvPr name="Group 12" id="12"/>
          <p:cNvGrpSpPr/>
          <p:nvPr/>
        </p:nvGrpSpPr>
        <p:grpSpPr>
          <a:xfrm rot="0">
            <a:off x="0" y="9570028"/>
            <a:ext cx="18287998" cy="716972"/>
            <a:chOff x="0" y="0"/>
            <a:chExt cx="24383998" cy="955962"/>
          </a:xfrm>
        </p:grpSpPr>
        <p:sp>
          <p:nvSpPr>
            <p:cNvPr name="Freeform 13" id="13"/>
            <p:cNvSpPr/>
            <p:nvPr/>
          </p:nvSpPr>
          <p:spPr>
            <a:xfrm flipH="false" flipV="false" rot="0">
              <a:off x="0" y="0"/>
              <a:ext cx="24384000" cy="955961"/>
            </a:xfrm>
            <a:custGeom>
              <a:avLst/>
              <a:gdLst/>
              <a:ahLst/>
              <a:cxnLst/>
              <a:rect r="r" b="b" t="t" l="l"/>
              <a:pathLst>
                <a:path h="955961" w="24384000">
                  <a:moveTo>
                    <a:pt x="0" y="0"/>
                  </a:moveTo>
                  <a:lnTo>
                    <a:pt x="24384000" y="0"/>
                  </a:lnTo>
                  <a:lnTo>
                    <a:pt x="24384000" y="955961"/>
                  </a:lnTo>
                  <a:lnTo>
                    <a:pt x="0" y="955961"/>
                  </a:lnTo>
                  <a:close/>
                </a:path>
              </a:pathLst>
            </a:custGeom>
            <a:solidFill>
              <a:srgbClr val="0F0F0F"/>
            </a:solidFill>
          </p:spPr>
        </p:sp>
      </p:grpSp>
      <p:grpSp>
        <p:nvGrpSpPr>
          <p:cNvPr name="Group 14" id="14"/>
          <p:cNvGrpSpPr/>
          <p:nvPr/>
        </p:nvGrpSpPr>
        <p:grpSpPr>
          <a:xfrm rot="0">
            <a:off x="6972300" y="9534530"/>
            <a:ext cx="4806000" cy="752470"/>
            <a:chOff x="0" y="0"/>
            <a:chExt cx="6408000" cy="1003294"/>
          </a:xfrm>
        </p:grpSpPr>
        <p:sp>
          <p:nvSpPr>
            <p:cNvPr name="Freeform 15" id="15"/>
            <p:cNvSpPr/>
            <p:nvPr/>
          </p:nvSpPr>
          <p:spPr>
            <a:xfrm flipH="false" flipV="false" rot="0">
              <a:off x="0" y="0"/>
              <a:ext cx="6408000" cy="1003294"/>
            </a:xfrm>
            <a:custGeom>
              <a:avLst/>
              <a:gdLst/>
              <a:ahLst/>
              <a:cxnLst/>
              <a:rect r="r" b="b" t="t" l="l"/>
              <a:pathLst>
                <a:path h="1003294" w="6408000">
                  <a:moveTo>
                    <a:pt x="0" y="0"/>
                  </a:moveTo>
                  <a:lnTo>
                    <a:pt x="6408000" y="0"/>
                  </a:lnTo>
                  <a:lnTo>
                    <a:pt x="6408000" y="1003294"/>
                  </a:lnTo>
                  <a:lnTo>
                    <a:pt x="0" y="1003294"/>
                  </a:lnTo>
                  <a:close/>
                </a:path>
              </a:pathLst>
            </a:custGeom>
            <a:solidFill>
              <a:srgbClr val="000000">
                <a:alpha val="0"/>
              </a:srgbClr>
            </a:solidFill>
          </p:spPr>
        </p:sp>
        <p:sp>
          <p:nvSpPr>
            <p:cNvPr name="TextBox 16" id="16"/>
            <p:cNvSpPr txBox="true"/>
            <p:nvPr/>
          </p:nvSpPr>
          <p:spPr>
            <a:xfrm>
              <a:off x="0" y="-19050"/>
              <a:ext cx="6408000" cy="1022344"/>
            </a:xfrm>
            <a:prstGeom prst="rect">
              <a:avLst/>
            </a:prstGeom>
          </p:spPr>
          <p:txBody>
            <a:bodyPr anchor="ctr" rtlCol="false" tIns="0" lIns="0" bIns="0" rIns="0"/>
            <a:lstStyle/>
            <a:p>
              <a:pPr algn="ctr">
                <a:lnSpc>
                  <a:spcPts val="2160"/>
                </a:lnSpc>
              </a:pPr>
            </a:p>
          </p:txBody>
        </p:sp>
      </p:grpSp>
      <p:sp>
        <p:nvSpPr>
          <p:cNvPr name="Freeform 17" id="17"/>
          <p:cNvSpPr/>
          <p:nvPr/>
        </p:nvSpPr>
        <p:spPr>
          <a:xfrm flipH="false" flipV="false" rot="0">
            <a:off x="730457" y="2029333"/>
            <a:ext cx="11264835" cy="7505196"/>
          </a:xfrm>
          <a:custGeom>
            <a:avLst/>
            <a:gdLst/>
            <a:ahLst/>
            <a:cxnLst/>
            <a:rect r="r" b="b" t="t" l="l"/>
            <a:pathLst>
              <a:path h="7505196" w="11264835">
                <a:moveTo>
                  <a:pt x="0" y="0"/>
                </a:moveTo>
                <a:lnTo>
                  <a:pt x="11264834" y="0"/>
                </a:lnTo>
                <a:lnTo>
                  <a:pt x="11264834" y="7505197"/>
                </a:lnTo>
                <a:lnTo>
                  <a:pt x="0" y="7505197"/>
                </a:lnTo>
                <a:lnTo>
                  <a:pt x="0" y="0"/>
                </a:lnTo>
                <a:close/>
              </a:path>
            </a:pathLst>
          </a:custGeom>
          <a:blipFill>
            <a:blip r:embed="rId10"/>
            <a:stretch>
              <a:fillRect l="0" t="0" r="0" b="0"/>
            </a:stretch>
          </a:blipFill>
        </p:spPr>
      </p:sp>
      <p:grpSp>
        <p:nvGrpSpPr>
          <p:cNvPr name="Group 18" id="18"/>
          <p:cNvGrpSpPr/>
          <p:nvPr/>
        </p:nvGrpSpPr>
        <p:grpSpPr>
          <a:xfrm rot="0">
            <a:off x="12190803" y="6000672"/>
            <a:ext cx="5298782" cy="1276439"/>
            <a:chOff x="0" y="0"/>
            <a:chExt cx="7065042" cy="1701918"/>
          </a:xfrm>
        </p:grpSpPr>
        <p:sp>
          <p:nvSpPr>
            <p:cNvPr name="Freeform 19" id="19"/>
            <p:cNvSpPr/>
            <p:nvPr/>
          </p:nvSpPr>
          <p:spPr>
            <a:xfrm flipH="false" flipV="false" rot="0">
              <a:off x="0" y="0"/>
              <a:ext cx="7065042" cy="1701913"/>
            </a:xfrm>
            <a:custGeom>
              <a:avLst/>
              <a:gdLst/>
              <a:ahLst/>
              <a:cxnLst/>
              <a:rect r="r" b="b" t="t" l="l"/>
              <a:pathLst>
                <a:path h="1701913" w="7065042">
                  <a:moveTo>
                    <a:pt x="16112" y="0"/>
                  </a:moveTo>
                  <a:lnTo>
                    <a:pt x="7048930" y="0"/>
                  </a:lnTo>
                  <a:cubicBezTo>
                    <a:pt x="7057792" y="0"/>
                    <a:pt x="7065042" y="4062"/>
                    <a:pt x="7065042" y="9027"/>
                  </a:cubicBezTo>
                  <a:lnTo>
                    <a:pt x="7065042" y="1692887"/>
                  </a:lnTo>
                  <a:cubicBezTo>
                    <a:pt x="7065042" y="1697851"/>
                    <a:pt x="7057792" y="1701913"/>
                    <a:pt x="7048930" y="1701913"/>
                  </a:cubicBezTo>
                  <a:lnTo>
                    <a:pt x="16112" y="1701913"/>
                  </a:lnTo>
                  <a:cubicBezTo>
                    <a:pt x="7250" y="1701913"/>
                    <a:pt x="0" y="1697851"/>
                    <a:pt x="0" y="1692887"/>
                  </a:cubicBezTo>
                  <a:lnTo>
                    <a:pt x="0" y="9027"/>
                  </a:lnTo>
                  <a:cubicBezTo>
                    <a:pt x="0" y="4062"/>
                    <a:pt x="7250" y="0"/>
                    <a:pt x="16112" y="0"/>
                  </a:cubicBezTo>
                  <a:moveTo>
                    <a:pt x="16112" y="18053"/>
                  </a:moveTo>
                  <a:lnTo>
                    <a:pt x="16112" y="9027"/>
                  </a:lnTo>
                  <a:lnTo>
                    <a:pt x="32224" y="9027"/>
                  </a:lnTo>
                  <a:lnTo>
                    <a:pt x="32224" y="1692887"/>
                  </a:lnTo>
                  <a:lnTo>
                    <a:pt x="16112" y="1692887"/>
                  </a:lnTo>
                  <a:lnTo>
                    <a:pt x="16112" y="1683860"/>
                  </a:lnTo>
                  <a:lnTo>
                    <a:pt x="7048930" y="1683860"/>
                  </a:lnTo>
                  <a:lnTo>
                    <a:pt x="7048930" y="1692887"/>
                  </a:lnTo>
                  <a:lnTo>
                    <a:pt x="7032818" y="1692887"/>
                  </a:lnTo>
                  <a:lnTo>
                    <a:pt x="7032818" y="9027"/>
                  </a:lnTo>
                  <a:lnTo>
                    <a:pt x="7048930" y="9027"/>
                  </a:lnTo>
                  <a:lnTo>
                    <a:pt x="7048930" y="18053"/>
                  </a:lnTo>
                  <a:lnTo>
                    <a:pt x="16112" y="18053"/>
                  </a:lnTo>
                  <a:close/>
                </a:path>
              </a:pathLst>
            </a:custGeom>
            <a:solidFill>
              <a:srgbClr val="000000"/>
            </a:solidFill>
          </p:spPr>
        </p:sp>
      </p:grpSp>
      <p:sp>
        <p:nvSpPr>
          <p:cNvPr name="TextBox 20" id="20"/>
          <p:cNvSpPr txBox="true"/>
          <p:nvPr/>
        </p:nvSpPr>
        <p:spPr>
          <a:xfrm rot="0">
            <a:off x="1433575" y="1586004"/>
            <a:ext cx="4733880" cy="457200"/>
          </a:xfrm>
          <a:prstGeom prst="rect">
            <a:avLst/>
          </a:prstGeom>
        </p:spPr>
        <p:txBody>
          <a:bodyPr anchor="t" rtlCol="false" tIns="0" lIns="0" bIns="0" rIns="0">
            <a:spAutoFit/>
          </a:bodyPr>
          <a:lstStyle/>
          <a:p>
            <a:pPr algn="l">
              <a:lnSpc>
                <a:spcPts val="3192"/>
              </a:lnSpc>
            </a:pPr>
            <a:r>
              <a:rPr lang="en-US" sz="2660" b="true">
                <a:solidFill>
                  <a:srgbClr val="000000"/>
                </a:solidFill>
                <a:latin typeface="Calibri (MS) Bold"/>
                <a:ea typeface="Calibri (MS) Bold"/>
                <a:cs typeface="Calibri (MS) Bold"/>
                <a:sym typeface="Calibri (MS) Bold"/>
              </a:rPr>
              <a:t>PROCESS FLOW ARCHITECTURE:</a:t>
            </a:r>
          </a:p>
        </p:txBody>
      </p:sp>
      <p:sp>
        <p:nvSpPr>
          <p:cNvPr name="TextBox 21" id="21"/>
          <p:cNvSpPr txBox="true"/>
          <p:nvPr/>
        </p:nvSpPr>
        <p:spPr>
          <a:xfrm rot="0">
            <a:off x="12475543" y="6091204"/>
            <a:ext cx="4783757" cy="1047750"/>
          </a:xfrm>
          <a:prstGeom prst="rect">
            <a:avLst/>
          </a:prstGeom>
        </p:spPr>
        <p:txBody>
          <a:bodyPr anchor="t" rtlCol="false" tIns="0" lIns="0" bIns="0" rIns="0">
            <a:spAutoFit/>
          </a:bodyPr>
          <a:lstStyle/>
          <a:p>
            <a:pPr algn="l">
              <a:lnSpc>
                <a:spcPts val="2640"/>
              </a:lnSpc>
            </a:pPr>
            <a:r>
              <a:rPr lang="en-US" sz="2200" b="true">
                <a:solidFill>
                  <a:srgbClr val="000000"/>
                </a:solidFill>
                <a:latin typeface="Calibri (MS) Bold"/>
                <a:ea typeface="Calibri (MS) Bold"/>
                <a:cs typeface="Calibri (MS) Bold"/>
                <a:sym typeface="Calibri (MS) Bold"/>
              </a:rPr>
              <a:t>GITHUB LINK</a:t>
            </a:r>
            <a:r>
              <a:rPr lang="en-US" sz="2200" b="true">
                <a:solidFill>
                  <a:srgbClr val="000000"/>
                </a:solidFill>
                <a:latin typeface="Calibri (MS) Bold"/>
                <a:ea typeface="Calibri (MS) Bold"/>
                <a:cs typeface="Calibri (MS) Bold"/>
                <a:sym typeface="Calibri (MS) Bold"/>
              </a:rPr>
              <a:t>:(.README file)</a:t>
            </a:r>
          </a:p>
          <a:p>
            <a:pPr algn="l">
              <a:lnSpc>
                <a:spcPts val="2640"/>
              </a:lnSpc>
            </a:pPr>
            <a:r>
              <a:rPr lang="en-US" b="true" sz="2200" u="sng">
                <a:solidFill>
                  <a:srgbClr val="000000"/>
                </a:solidFill>
                <a:latin typeface="Calibri (MS) Bold"/>
                <a:ea typeface="Calibri (MS) Bold"/>
                <a:cs typeface="Calibri (MS) Bold"/>
                <a:sym typeface="Calibri (MS) Bold"/>
                <a:hlinkClick r:id="rId11" tooltip="https://github.com/Tharshananth/AgenticEthereumHackathonIndia/tree/main"/>
              </a:rPr>
              <a:t>https://github.com/Tharshananth/AgenticEthereumHackathonIndia/tree/main</a:t>
            </a:r>
          </a:p>
        </p:txBody>
      </p:sp>
      <p:sp>
        <p:nvSpPr>
          <p:cNvPr name="TextBox 22" id="22"/>
          <p:cNvSpPr txBox="true"/>
          <p:nvPr/>
        </p:nvSpPr>
        <p:spPr>
          <a:xfrm rot="0">
            <a:off x="5465574" y="9633239"/>
            <a:ext cx="6706135" cy="523875"/>
          </a:xfrm>
          <a:prstGeom prst="rect">
            <a:avLst/>
          </a:prstGeom>
        </p:spPr>
        <p:txBody>
          <a:bodyPr anchor="t" rtlCol="false" tIns="0" lIns="0" bIns="0" rIns="0">
            <a:spAutoFit/>
          </a:bodyPr>
          <a:lstStyle/>
          <a:p>
            <a:pPr algn="ctr">
              <a:lnSpc>
                <a:spcPts val="3600"/>
              </a:lnSpc>
              <a:spcBef>
                <a:spcPct val="0"/>
              </a:spcBef>
            </a:pPr>
            <a:r>
              <a:rPr lang="en-US" b="true" sz="3000">
                <a:solidFill>
                  <a:srgbClr val="FFFFFF"/>
                </a:solidFill>
                <a:latin typeface="Times New Roman Bold"/>
                <a:ea typeface="Times New Roman Bold"/>
                <a:cs typeface="Times New Roman Bold"/>
                <a:sym typeface="Times New Roman Bold"/>
              </a:rPr>
              <a:t>Agentic Ethereum Hackathon India 2025</a:t>
            </a:r>
          </a:p>
        </p:txBody>
      </p:sp>
      <p:grpSp>
        <p:nvGrpSpPr>
          <p:cNvPr name="Group 23" id="23"/>
          <p:cNvGrpSpPr/>
          <p:nvPr/>
        </p:nvGrpSpPr>
        <p:grpSpPr>
          <a:xfrm rot="0">
            <a:off x="12190803" y="3009889"/>
            <a:ext cx="5298782" cy="1608780"/>
            <a:chOff x="0" y="0"/>
            <a:chExt cx="7065042" cy="2145040"/>
          </a:xfrm>
        </p:grpSpPr>
        <p:sp>
          <p:nvSpPr>
            <p:cNvPr name="Freeform 24" id="24"/>
            <p:cNvSpPr/>
            <p:nvPr/>
          </p:nvSpPr>
          <p:spPr>
            <a:xfrm flipH="false" flipV="false" rot="0">
              <a:off x="0" y="0"/>
              <a:ext cx="7065042" cy="2145034"/>
            </a:xfrm>
            <a:custGeom>
              <a:avLst/>
              <a:gdLst/>
              <a:ahLst/>
              <a:cxnLst/>
              <a:rect r="r" b="b" t="t" l="l"/>
              <a:pathLst>
                <a:path h="2145034" w="7065042">
                  <a:moveTo>
                    <a:pt x="16112" y="0"/>
                  </a:moveTo>
                  <a:lnTo>
                    <a:pt x="7048930" y="0"/>
                  </a:lnTo>
                  <a:cubicBezTo>
                    <a:pt x="7057792" y="0"/>
                    <a:pt x="7065042" y="5120"/>
                    <a:pt x="7065042" y="11377"/>
                  </a:cubicBezTo>
                  <a:lnTo>
                    <a:pt x="7065042" y="2133657"/>
                  </a:lnTo>
                  <a:cubicBezTo>
                    <a:pt x="7065042" y="2139915"/>
                    <a:pt x="7057792" y="2145034"/>
                    <a:pt x="7048930" y="2145034"/>
                  </a:cubicBezTo>
                  <a:lnTo>
                    <a:pt x="16112" y="2145034"/>
                  </a:lnTo>
                  <a:cubicBezTo>
                    <a:pt x="7250" y="2145034"/>
                    <a:pt x="0" y="2139915"/>
                    <a:pt x="0" y="2133657"/>
                  </a:cubicBezTo>
                  <a:lnTo>
                    <a:pt x="0" y="11377"/>
                  </a:lnTo>
                  <a:cubicBezTo>
                    <a:pt x="0" y="5120"/>
                    <a:pt x="7250" y="0"/>
                    <a:pt x="16112" y="0"/>
                  </a:cubicBezTo>
                  <a:moveTo>
                    <a:pt x="16112" y="22754"/>
                  </a:moveTo>
                  <a:lnTo>
                    <a:pt x="16112" y="11377"/>
                  </a:lnTo>
                  <a:lnTo>
                    <a:pt x="32224" y="11377"/>
                  </a:lnTo>
                  <a:lnTo>
                    <a:pt x="32224" y="2133657"/>
                  </a:lnTo>
                  <a:lnTo>
                    <a:pt x="16112" y="2133657"/>
                  </a:lnTo>
                  <a:lnTo>
                    <a:pt x="16112" y="2122281"/>
                  </a:lnTo>
                  <a:lnTo>
                    <a:pt x="7048930" y="2122281"/>
                  </a:lnTo>
                  <a:lnTo>
                    <a:pt x="7048930" y="2133657"/>
                  </a:lnTo>
                  <a:lnTo>
                    <a:pt x="7032818" y="2133657"/>
                  </a:lnTo>
                  <a:lnTo>
                    <a:pt x="7032818" y="11377"/>
                  </a:lnTo>
                  <a:lnTo>
                    <a:pt x="7048930" y="11377"/>
                  </a:lnTo>
                  <a:lnTo>
                    <a:pt x="7048930" y="22754"/>
                  </a:lnTo>
                  <a:lnTo>
                    <a:pt x="16112" y="22754"/>
                  </a:lnTo>
                  <a:close/>
                </a:path>
              </a:pathLst>
            </a:custGeom>
            <a:solidFill>
              <a:srgbClr val="000000"/>
            </a:solidFill>
          </p:spPr>
        </p:sp>
      </p:grpSp>
      <p:sp>
        <p:nvSpPr>
          <p:cNvPr name="TextBox 25" id="25"/>
          <p:cNvSpPr txBox="true"/>
          <p:nvPr/>
        </p:nvSpPr>
        <p:spPr>
          <a:xfrm rot="0">
            <a:off x="12475543" y="3100421"/>
            <a:ext cx="4783757" cy="1381125"/>
          </a:xfrm>
          <a:prstGeom prst="rect">
            <a:avLst/>
          </a:prstGeom>
        </p:spPr>
        <p:txBody>
          <a:bodyPr anchor="t" rtlCol="false" tIns="0" lIns="0" bIns="0" rIns="0">
            <a:spAutoFit/>
          </a:bodyPr>
          <a:lstStyle/>
          <a:p>
            <a:pPr algn="l">
              <a:lnSpc>
                <a:spcPts val="2640"/>
              </a:lnSpc>
            </a:pPr>
            <a:r>
              <a:rPr lang="en-US" sz="2200" b="true">
                <a:solidFill>
                  <a:srgbClr val="000000"/>
                </a:solidFill>
                <a:latin typeface="Calibri (MS) Bold"/>
                <a:ea typeface="Calibri (MS) Bold"/>
                <a:cs typeface="Calibri (MS) Bold"/>
                <a:sym typeface="Calibri (MS) Bold"/>
              </a:rPr>
              <a:t>Our Case Study</a:t>
            </a:r>
            <a:r>
              <a:rPr lang="en-US" sz="2200" b="true">
                <a:solidFill>
                  <a:srgbClr val="000000"/>
                </a:solidFill>
                <a:latin typeface="Calibri (MS) Bold"/>
                <a:ea typeface="Calibri (MS) Bold"/>
                <a:cs typeface="Calibri (MS) Bold"/>
                <a:sym typeface="Calibri (MS) Bold"/>
              </a:rPr>
              <a:t>: </a:t>
            </a:r>
            <a:r>
              <a:rPr lang="en-US" b="true" sz="2200" u="sng">
                <a:solidFill>
                  <a:srgbClr val="5B35FF"/>
                </a:solidFill>
                <a:latin typeface="Calibri (MS) Bold"/>
                <a:ea typeface="Calibri (MS) Bold"/>
                <a:cs typeface="Calibri (MS) Bold"/>
                <a:sym typeface="Calibri (MS) Bold"/>
                <a:hlinkClick r:id="rId12" tooltip="https://docs.google.com/document/d/1iFIyslueVLr3oMoPWltL_H_aQBWMM4ej/edit?tab=t.0"/>
              </a:rPr>
              <a:t>https://docs.google.com/document/d/1iFIyslueVLr3oMoPWltL_H_aQBWMM4ej/edit?tab=t.0</a:t>
            </a:r>
          </a:p>
        </p:txBody>
      </p:sp>
      <p:sp>
        <p:nvSpPr>
          <p:cNvPr name="Freeform 26" id="26"/>
          <p:cNvSpPr/>
          <p:nvPr/>
        </p:nvSpPr>
        <p:spPr>
          <a:xfrm flipH="false" flipV="false" rot="0">
            <a:off x="28575" y="47625"/>
            <a:ext cx="1406236" cy="1406236"/>
          </a:xfrm>
          <a:custGeom>
            <a:avLst/>
            <a:gdLst/>
            <a:ahLst/>
            <a:cxnLst/>
            <a:rect r="r" b="b" t="t" l="l"/>
            <a:pathLst>
              <a:path h="1406236" w="1406236">
                <a:moveTo>
                  <a:pt x="0" y="0"/>
                </a:moveTo>
                <a:lnTo>
                  <a:pt x="1406237" y="0"/>
                </a:lnTo>
                <a:lnTo>
                  <a:pt x="1406237" y="1406237"/>
                </a:lnTo>
                <a:lnTo>
                  <a:pt x="0" y="1406237"/>
                </a:lnTo>
                <a:lnTo>
                  <a:pt x="0" y="0"/>
                </a:lnTo>
                <a:close/>
              </a:path>
            </a:pathLst>
          </a:custGeom>
          <a:blipFill>
            <a:blip r:embed="rId13"/>
            <a:stretch>
              <a:fillRect l="0" t="0" r="0" b="0"/>
            </a:stretch>
          </a:blipFill>
          <a:ln cap="sq">
            <a:noFill/>
            <a:prstDash val="solid"/>
            <a:miter/>
          </a:ln>
        </p:spPr>
      </p:sp>
      <p:sp>
        <p:nvSpPr>
          <p:cNvPr name="Freeform 27" id="27"/>
          <p:cNvSpPr/>
          <p:nvPr/>
        </p:nvSpPr>
        <p:spPr>
          <a:xfrm flipH="false" flipV="false" rot="5400000">
            <a:off x="-3958497" y="-216414"/>
            <a:ext cx="8808837" cy="8775804"/>
          </a:xfrm>
          <a:custGeom>
            <a:avLst/>
            <a:gdLst/>
            <a:ahLst/>
            <a:cxnLst/>
            <a:rect r="r" b="b" t="t" l="l"/>
            <a:pathLst>
              <a:path h="8775804" w="8808837">
                <a:moveTo>
                  <a:pt x="0" y="0"/>
                </a:moveTo>
                <a:lnTo>
                  <a:pt x="8808837" y="0"/>
                </a:lnTo>
                <a:lnTo>
                  <a:pt x="8808837" y="8775804"/>
                </a:lnTo>
                <a:lnTo>
                  <a:pt x="0" y="8775804"/>
                </a:lnTo>
                <a:lnTo>
                  <a:pt x="0" y="0"/>
                </a:lnTo>
                <a:close/>
              </a:path>
            </a:pathLst>
          </a:custGeom>
          <a:blipFill>
            <a:blip r:embed="rId3">
              <a:alphaModFix amt="7999"/>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1693" y="1453861"/>
            <a:ext cx="8282104" cy="7958961"/>
            <a:chOff x="0" y="0"/>
            <a:chExt cx="11042806" cy="10611947"/>
          </a:xfrm>
        </p:grpSpPr>
        <p:sp>
          <p:nvSpPr>
            <p:cNvPr name="Freeform 3" id="3"/>
            <p:cNvSpPr/>
            <p:nvPr/>
          </p:nvSpPr>
          <p:spPr>
            <a:xfrm flipH="false" flipV="false" rot="0">
              <a:off x="25180" y="26407"/>
              <a:ext cx="10992400" cy="10559077"/>
            </a:xfrm>
            <a:custGeom>
              <a:avLst/>
              <a:gdLst/>
              <a:ahLst/>
              <a:cxnLst/>
              <a:rect r="r" b="b" t="t" l="l"/>
              <a:pathLst>
                <a:path h="10559077" w="10992400">
                  <a:moveTo>
                    <a:pt x="0" y="0"/>
                  </a:moveTo>
                  <a:lnTo>
                    <a:pt x="10992399" y="0"/>
                  </a:lnTo>
                  <a:lnTo>
                    <a:pt x="10992399" y="10559076"/>
                  </a:lnTo>
                  <a:lnTo>
                    <a:pt x="0" y="10559076"/>
                  </a:lnTo>
                  <a:close/>
                </a:path>
              </a:pathLst>
            </a:custGeom>
            <a:solidFill>
              <a:srgbClr val="FFFFFF"/>
            </a:solidFill>
          </p:spPr>
        </p:sp>
        <p:sp>
          <p:nvSpPr>
            <p:cNvPr name="Freeform 4" id="4"/>
            <p:cNvSpPr/>
            <p:nvPr/>
          </p:nvSpPr>
          <p:spPr>
            <a:xfrm flipH="false" flipV="false" rot="0">
              <a:off x="0" y="0"/>
              <a:ext cx="11042759" cy="10611890"/>
            </a:xfrm>
            <a:custGeom>
              <a:avLst/>
              <a:gdLst/>
              <a:ahLst/>
              <a:cxnLst/>
              <a:rect r="r" b="b" t="t" l="l"/>
              <a:pathLst>
                <a:path h="10611890" w="11042759">
                  <a:moveTo>
                    <a:pt x="25180" y="0"/>
                  </a:moveTo>
                  <a:lnTo>
                    <a:pt x="11017579" y="0"/>
                  </a:lnTo>
                  <a:cubicBezTo>
                    <a:pt x="11031428" y="0"/>
                    <a:pt x="11042759" y="11883"/>
                    <a:pt x="11042759" y="26407"/>
                  </a:cubicBezTo>
                  <a:lnTo>
                    <a:pt x="11042759" y="10585483"/>
                  </a:lnTo>
                  <a:cubicBezTo>
                    <a:pt x="11042759" y="10600006"/>
                    <a:pt x="11031428" y="10611890"/>
                    <a:pt x="11017579" y="10611890"/>
                  </a:cubicBezTo>
                  <a:lnTo>
                    <a:pt x="25180" y="10611890"/>
                  </a:lnTo>
                  <a:cubicBezTo>
                    <a:pt x="11331" y="10611890"/>
                    <a:pt x="0" y="10600006"/>
                    <a:pt x="0" y="10585483"/>
                  </a:cubicBezTo>
                  <a:lnTo>
                    <a:pt x="0" y="26407"/>
                  </a:lnTo>
                  <a:cubicBezTo>
                    <a:pt x="0" y="11883"/>
                    <a:pt x="11331" y="0"/>
                    <a:pt x="25180" y="0"/>
                  </a:cubicBezTo>
                  <a:moveTo>
                    <a:pt x="25180" y="52813"/>
                  </a:moveTo>
                  <a:lnTo>
                    <a:pt x="25180" y="26407"/>
                  </a:lnTo>
                  <a:lnTo>
                    <a:pt x="50360" y="26407"/>
                  </a:lnTo>
                  <a:lnTo>
                    <a:pt x="50360" y="10585483"/>
                  </a:lnTo>
                  <a:lnTo>
                    <a:pt x="25180" y="10585483"/>
                  </a:lnTo>
                  <a:lnTo>
                    <a:pt x="25180" y="10559076"/>
                  </a:lnTo>
                  <a:lnTo>
                    <a:pt x="11017579" y="10559076"/>
                  </a:lnTo>
                  <a:lnTo>
                    <a:pt x="11017579" y="10585483"/>
                  </a:lnTo>
                  <a:lnTo>
                    <a:pt x="10992400" y="10585483"/>
                  </a:lnTo>
                  <a:lnTo>
                    <a:pt x="10992400" y="26407"/>
                  </a:lnTo>
                  <a:lnTo>
                    <a:pt x="11017579" y="26407"/>
                  </a:lnTo>
                  <a:lnTo>
                    <a:pt x="11017579" y="52813"/>
                  </a:lnTo>
                  <a:lnTo>
                    <a:pt x="25180" y="52813"/>
                  </a:lnTo>
                  <a:close/>
                </a:path>
              </a:pathLst>
            </a:custGeom>
            <a:solidFill>
              <a:srgbClr val="000000"/>
            </a:solidFill>
          </p:spPr>
        </p:sp>
        <p:sp>
          <p:nvSpPr>
            <p:cNvPr name="TextBox 5" id="5"/>
            <p:cNvSpPr txBox="true"/>
            <p:nvPr/>
          </p:nvSpPr>
          <p:spPr>
            <a:xfrm>
              <a:off x="0" y="-57150"/>
              <a:ext cx="11042806" cy="10669097"/>
            </a:xfrm>
            <a:prstGeom prst="rect">
              <a:avLst/>
            </a:prstGeom>
          </p:spPr>
          <p:txBody>
            <a:bodyPr anchor="t" rtlCol="false" tIns="50800" lIns="50800" bIns="50800" rIns="50800"/>
            <a:lstStyle/>
            <a:p>
              <a:pPr algn="l">
                <a:lnSpc>
                  <a:spcPts val="3599"/>
                </a:lnSpc>
              </a:pPr>
              <a:r>
                <a:rPr lang="en-US" sz="2999" b="true">
                  <a:solidFill>
                    <a:srgbClr val="000000"/>
                  </a:solidFill>
                  <a:latin typeface="Calibri (MS) Bold"/>
                  <a:ea typeface="Calibri (MS) Bold"/>
                  <a:cs typeface="Calibri (MS) Bold"/>
                  <a:sym typeface="Calibri (MS) Bold"/>
                </a:rPr>
                <a:t>    </a:t>
              </a:r>
            </a:p>
            <a:p>
              <a:pPr algn="l">
                <a:lnSpc>
                  <a:spcPts val="3599"/>
                </a:lnSpc>
              </a:pPr>
              <a:r>
                <a:rPr lang="en-US" b="true" sz="2999">
                  <a:solidFill>
                    <a:srgbClr val="000000"/>
                  </a:solidFill>
                  <a:latin typeface="Calibri (MS) Bold"/>
                  <a:ea typeface="Calibri (MS) Bold"/>
                  <a:cs typeface="Calibri (MS) Bold"/>
                  <a:sym typeface="Calibri (MS) Bold"/>
                </a:rPr>
                <a:t>     </a:t>
              </a:r>
              <a:r>
                <a:rPr lang="en-US" b="true" sz="2999">
                  <a:solidFill>
                    <a:srgbClr val="000000"/>
                  </a:solidFill>
                  <a:latin typeface="Calibri (MS) Bold"/>
                  <a:ea typeface="Calibri (MS) Bold"/>
                  <a:cs typeface="Calibri (MS) Bold"/>
                  <a:sym typeface="Calibri (MS) Bold"/>
                </a:rPr>
                <a:t>Technical Feasibility:	</a:t>
              </a:r>
            </a:p>
            <a:p>
              <a:pPr algn="l" marL="653510" indent="-326755" lvl="1">
                <a:lnSpc>
                  <a:spcPts val="2700"/>
                </a:lnSpc>
                <a:buFont typeface="Arial"/>
                <a:buChar char="•"/>
              </a:pPr>
              <a:r>
                <a:rPr lang="en-US" b="true" sz="2250">
                  <a:solidFill>
                    <a:srgbClr val="000000"/>
                  </a:solidFill>
                  <a:latin typeface="Calibri (MS) Bold"/>
                  <a:ea typeface="Calibri (MS) Bold"/>
                  <a:cs typeface="Calibri (MS) Bold"/>
                  <a:sym typeface="Calibri (MS) Bold"/>
                </a:rPr>
                <a:t>Proven Technologies:</a:t>
              </a:r>
            </a:p>
            <a:p>
              <a:pPr algn="l" marL="1457325" indent="-364331" lvl="3">
                <a:lnSpc>
                  <a:spcPts val="2700"/>
                </a:lnSpc>
                <a:buFont typeface="Arial"/>
                <a:buChar char="￭"/>
              </a:pPr>
              <a:r>
                <a:rPr lang="en-US" sz="2250">
                  <a:solidFill>
                    <a:srgbClr val="000000"/>
                  </a:solidFill>
                  <a:latin typeface="Calibri (MS)"/>
                  <a:ea typeface="Calibri (MS)"/>
                  <a:cs typeface="Calibri (MS)"/>
                  <a:sym typeface="Calibri (MS)"/>
                </a:rPr>
                <a:t>Built on Ethereum with </a:t>
              </a:r>
              <a:r>
                <a:rPr lang="en-US" b="true" sz="2250">
                  <a:solidFill>
                    <a:srgbClr val="000000"/>
                  </a:solidFill>
                  <a:latin typeface="Calibri (MS) Bold"/>
                  <a:ea typeface="Calibri (MS) Bold"/>
                  <a:cs typeface="Calibri (MS) Bold"/>
                  <a:sym typeface="Calibri (MS) Bold"/>
                </a:rPr>
                <a:t>EVM-based DeFi protocols (Lido, Aave, Uniswap).</a:t>
              </a:r>
            </a:p>
            <a:p>
              <a:pPr algn="l" marL="1457325" indent="-364331" lvl="3">
                <a:lnSpc>
                  <a:spcPts val="2700"/>
                </a:lnSpc>
                <a:buFont typeface="Arial"/>
                <a:buChar char="￭"/>
              </a:pPr>
              <a:r>
                <a:rPr lang="en-US" sz="2250">
                  <a:solidFill>
                    <a:srgbClr val="000000"/>
                  </a:solidFill>
                  <a:latin typeface="Calibri (MS)"/>
                  <a:ea typeface="Calibri (MS)"/>
                  <a:cs typeface="Calibri (MS)"/>
                  <a:sym typeface="Calibri (MS)"/>
                </a:rPr>
                <a:t>Uses </a:t>
              </a:r>
              <a:r>
                <a:rPr lang="en-US" b="true" sz="2250">
                  <a:solidFill>
                    <a:srgbClr val="000000"/>
                  </a:solidFill>
                  <a:latin typeface="Calibri (MS) Bold"/>
                  <a:ea typeface="Calibri (MS) Bold"/>
                  <a:cs typeface="Calibri (MS) Bold"/>
                  <a:sym typeface="Calibri (MS) Bold"/>
                </a:rPr>
                <a:t>Web3.py / Ethers.js</a:t>
              </a:r>
              <a:r>
                <a:rPr lang="en-US" sz="2250">
                  <a:solidFill>
                    <a:srgbClr val="000000"/>
                  </a:solidFill>
                  <a:latin typeface="Calibri (MS)"/>
                  <a:ea typeface="Calibri (MS)"/>
                  <a:cs typeface="Calibri (MS)"/>
                  <a:sym typeface="Calibri (MS)"/>
                </a:rPr>
                <a:t> for blockchain access and intraction with etherium .</a:t>
              </a:r>
            </a:p>
            <a:p>
              <a:pPr algn="l" marL="1457325" indent="-364331" lvl="3">
                <a:lnSpc>
                  <a:spcPts val="2700"/>
                </a:lnSpc>
                <a:buFont typeface="Arial"/>
                <a:buChar char="￭"/>
              </a:pPr>
              <a:r>
                <a:rPr lang="en-US" b="true" sz="2250">
                  <a:solidFill>
                    <a:srgbClr val="000000"/>
                  </a:solidFill>
                  <a:latin typeface="Calibri (MS) Bold"/>
                  <a:ea typeface="Calibri (MS) Bold"/>
                  <a:cs typeface="Calibri (MS) Bold"/>
                  <a:sym typeface="Calibri (MS) Bold"/>
                </a:rPr>
                <a:t>open source multi-model LLM</a:t>
              </a:r>
              <a:r>
                <a:rPr lang="en-US" sz="2250">
                  <a:solidFill>
                    <a:srgbClr val="000000"/>
                  </a:solidFill>
                  <a:latin typeface="Calibri (MS)"/>
                  <a:ea typeface="Calibri (MS)"/>
                  <a:cs typeface="Calibri (MS)"/>
                  <a:sym typeface="Calibri (MS)"/>
                </a:rPr>
                <a:t> from huggingface </a:t>
              </a:r>
              <a:r>
                <a:rPr lang="en-US" b="true" sz="2250">
                  <a:solidFill>
                    <a:srgbClr val="000000"/>
                  </a:solidFill>
                  <a:latin typeface="Calibri (MS) Bold"/>
                  <a:ea typeface="Calibri (MS) Bold"/>
                  <a:cs typeface="Calibri (MS) Bold"/>
                  <a:sym typeface="Calibri (MS) Bold"/>
                </a:rPr>
                <a:t> ,web3 </a:t>
              </a:r>
              <a:r>
                <a:rPr lang="en-US" sz="2250">
                  <a:solidFill>
                    <a:srgbClr val="000000"/>
                  </a:solidFill>
                  <a:latin typeface="Calibri (MS)"/>
                  <a:ea typeface="Calibri (MS)"/>
                  <a:cs typeface="Calibri (MS)"/>
                  <a:sym typeface="Calibri (MS)"/>
                </a:rPr>
                <a:t>for</a:t>
              </a:r>
              <a:r>
                <a:rPr lang="en-US" b="true" sz="2250">
                  <a:solidFill>
                    <a:srgbClr val="000000"/>
                  </a:solidFill>
                  <a:latin typeface="Calibri (MS) Bold"/>
                  <a:ea typeface="Calibri (MS) Bold"/>
                  <a:cs typeface="Calibri (MS) Bold"/>
                  <a:sym typeface="Calibri (MS) Bold"/>
                </a:rPr>
                <a:t> blockchain interaction.</a:t>
              </a:r>
            </a:p>
            <a:p>
              <a:pPr algn="l" marL="653510" indent="-326755" lvl="1">
                <a:lnSpc>
                  <a:spcPts val="2700"/>
                </a:lnSpc>
                <a:buFont typeface="Arial"/>
                <a:buChar char="•"/>
              </a:pPr>
              <a:r>
                <a:rPr lang="en-US" b="true" sz="2250">
                  <a:solidFill>
                    <a:srgbClr val="000000"/>
                  </a:solidFill>
                  <a:latin typeface="Calibri (MS) Bold"/>
                  <a:ea typeface="Calibri (MS) Bold"/>
                  <a:cs typeface="Calibri (MS) Bold"/>
                  <a:sym typeface="Calibri (MS) Bold"/>
                </a:rPr>
                <a:t>Moderate Complexity:</a:t>
              </a:r>
            </a:p>
            <a:p>
              <a:pPr algn="l" marL="1457325" indent="-364331" lvl="3">
                <a:lnSpc>
                  <a:spcPts val="2700"/>
                </a:lnSpc>
                <a:buFont typeface="Arial"/>
                <a:buChar char="￭"/>
              </a:pPr>
              <a:r>
                <a:rPr lang="en-US" sz="2250">
                  <a:solidFill>
                    <a:srgbClr val="000000"/>
                  </a:solidFill>
                  <a:latin typeface="Calibri (MS)"/>
                  <a:ea typeface="Calibri (MS)"/>
                  <a:cs typeface="Calibri (MS)"/>
                  <a:sym typeface="Calibri (MS)"/>
                </a:rPr>
                <a:t>Developed with open-source tools </a:t>
              </a:r>
              <a:r>
                <a:rPr lang="en-US" b="true" sz="2250">
                  <a:solidFill>
                    <a:srgbClr val="000000"/>
                  </a:solidFill>
                  <a:latin typeface="Calibri (MS) Bold"/>
                  <a:ea typeface="Calibri (MS) Bold"/>
                  <a:cs typeface="Calibri (MS) Bold"/>
                  <a:sym typeface="Calibri (MS) Bold"/>
                </a:rPr>
                <a:t>(Huggingface, LangGraph, web3.py).</a:t>
              </a:r>
            </a:p>
            <a:p>
              <a:pPr algn="l" marL="1457325" indent="-364331" lvl="3">
                <a:lnSpc>
                  <a:spcPts val="2700"/>
                </a:lnSpc>
                <a:buFont typeface="Arial"/>
                <a:buChar char="￭"/>
              </a:pPr>
              <a:r>
                <a:rPr lang="en-US" sz="2250">
                  <a:solidFill>
                    <a:srgbClr val="000000"/>
                  </a:solidFill>
                  <a:latin typeface="Calibri (MS)"/>
                  <a:ea typeface="Calibri (MS)"/>
                  <a:cs typeface="Calibri (MS)"/>
                  <a:sym typeface="Calibri (MS)"/>
                </a:rPr>
                <a:t>Modular agent architecture (w</a:t>
              </a:r>
              <a:r>
                <a:rPr lang="en-US" sz="2250">
                  <a:solidFill>
                    <a:srgbClr val="000000"/>
                  </a:solidFill>
                  <a:latin typeface="Calibri (MS)"/>
                  <a:ea typeface="Calibri (MS)"/>
                  <a:cs typeface="Calibri (MS)"/>
                  <a:sym typeface="Calibri (MS)"/>
                </a:rPr>
                <a:t>allet, swap, brid</a:t>
              </a:r>
              <a:r>
                <a:rPr lang="en-US" sz="2250">
                  <a:solidFill>
                    <a:srgbClr val="000000"/>
                  </a:solidFill>
                  <a:latin typeface="Calibri (MS)"/>
                  <a:ea typeface="Calibri (MS)"/>
                  <a:cs typeface="Calibri (MS)"/>
                  <a:sym typeface="Calibri (MS)"/>
                </a:rPr>
                <a:t>ge, gas, etc.) ensures clear separation of concerns.</a:t>
              </a:r>
            </a:p>
            <a:p>
              <a:pPr algn="l" marL="1457325" indent="-364331" lvl="3">
                <a:lnSpc>
                  <a:spcPts val="2700"/>
                </a:lnSpc>
                <a:buFont typeface="Arial"/>
                <a:buChar char="￭"/>
              </a:pPr>
              <a:r>
                <a:rPr lang="en-US" b="true" sz="2250">
                  <a:solidFill>
                    <a:srgbClr val="000000"/>
                  </a:solidFill>
                  <a:latin typeface="Calibri (MS) Bold"/>
                  <a:ea typeface="Calibri (MS) Bold"/>
                  <a:cs typeface="Calibri (MS) Bold"/>
                  <a:sym typeface="Calibri (MS) Bold"/>
                </a:rPr>
                <a:t>LLM orchestrator </a:t>
              </a:r>
              <a:r>
                <a:rPr lang="en-US" sz="2250">
                  <a:solidFill>
                    <a:srgbClr val="000000"/>
                  </a:solidFill>
                  <a:latin typeface="Calibri (MS)"/>
                  <a:ea typeface="Calibri (MS)"/>
                  <a:cs typeface="Calibri (MS)"/>
                  <a:sym typeface="Calibri (MS)"/>
                </a:rPr>
                <a:t>reduces complexity while enabling intelligent automation.</a:t>
              </a:r>
            </a:p>
            <a:p>
              <a:pPr algn="l" marL="653510" indent="-326755" lvl="1">
                <a:lnSpc>
                  <a:spcPts val="2700"/>
                </a:lnSpc>
                <a:buFont typeface="Arial"/>
                <a:buChar char="•"/>
              </a:pPr>
              <a:r>
                <a:rPr lang="en-US" b="true" sz="2250">
                  <a:solidFill>
                    <a:srgbClr val="000000"/>
                  </a:solidFill>
                  <a:latin typeface="Calibri (MS) Bold"/>
                  <a:ea typeface="Calibri (MS) Bold"/>
                  <a:cs typeface="Calibri (MS) Bold"/>
                  <a:sym typeface="Calibri (MS) Bold"/>
                </a:rPr>
                <a:t>Scalable:</a:t>
              </a:r>
            </a:p>
            <a:p>
              <a:pPr algn="l" marL="1457325" indent="-364331" lvl="3">
                <a:lnSpc>
                  <a:spcPts val="2700"/>
                </a:lnSpc>
                <a:buFont typeface="Arial"/>
                <a:buChar char="￭"/>
              </a:pPr>
              <a:r>
                <a:rPr lang="en-US" b="true" sz="2250">
                  <a:solidFill>
                    <a:srgbClr val="000000"/>
                  </a:solidFill>
                  <a:latin typeface="Calibri (MS) Bold"/>
                  <a:ea typeface="Calibri (MS) Bold"/>
                  <a:cs typeface="Calibri (MS) Bold"/>
                  <a:sym typeface="Calibri (MS) Bold"/>
                </a:rPr>
                <a:t>P2P and decentralized design </a:t>
              </a:r>
              <a:r>
                <a:rPr lang="en-US" sz="2250">
                  <a:solidFill>
                    <a:srgbClr val="000000"/>
                  </a:solidFill>
                  <a:latin typeface="Calibri (MS)"/>
                  <a:ea typeface="Calibri (MS)"/>
                  <a:cs typeface="Calibri (MS)"/>
                  <a:sym typeface="Calibri (MS)"/>
                </a:rPr>
                <a:t>supports easy horizontal scaling.</a:t>
              </a:r>
            </a:p>
            <a:p>
              <a:pPr algn="l" marL="1457325" indent="-364331" lvl="3">
                <a:lnSpc>
                  <a:spcPts val="2700"/>
                </a:lnSpc>
                <a:buFont typeface="Arial"/>
                <a:buChar char="￭"/>
              </a:pPr>
              <a:r>
                <a:rPr lang="en-US" sz="2250">
                  <a:solidFill>
                    <a:srgbClr val="000000"/>
                  </a:solidFill>
                  <a:latin typeface="Calibri (MS)"/>
                  <a:ea typeface="Calibri (MS)"/>
                  <a:cs typeface="Calibri (MS)"/>
                  <a:sym typeface="Calibri (MS)"/>
                </a:rPr>
                <a:t>Agents are plug-and-play, enabling </a:t>
              </a:r>
              <a:r>
                <a:rPr lang="en-US" b="true" sz="2250">
                  <a:solidFill>
                    <a:srgbClr val="000000"/>
                  </a:solidFill>
                  <a:latin typeface="Calibri (MS) Bold"/>
                  <a:ea typeface="Calibri (MS) Bold"/>
                  <a:cs typeface="Calibri (MS) Bold"/>
                  <a:sym typeface="Calibri (MS) Bold"/>
                </a:rPr>
                <a:t>seamless integration of new chains or features.</a:t>
              </a:r>
            </a:p>
            <a:p>
              <a:pPr algn="l">
                <a:lnSpc>
                  <a:spcPts val="2700"/>
                </a:lnSpc>
              </a:pPr>
            </a:p>
          </p:txBody>
        </p:sp>
      </p:grpSp>
      <p:grpSp>
        <p:nvGrpSpPr>
          <p:cNvPr name="Group 6" id="6"/>
          <p:cNvGrpSpPr/>
          <p:nvPr/>
        </p:nvGrpSpPr>
        <p:grpSpPr>
          <a:xfrm rot="0">
            <a:off x="9375300" y="1453861"/>
            <a:ext cx="8478436" cy="4215381"/>
            <a:chOff x="0" y="0"/>
            <a:chExt cx="11304581" cy="5620508"/>
          </a:xfrm>
        </p:grpSpPr>
        <p:sp>
          <p:nvSpPr>
            <p:cNvPr name="Freeform 7" id="7"/>
            <p:cNvSpPr/>
            <p:nvPr/>
          </p:nvSpPr>
          <p:spPr>
            <a:xfrm flipH="false" flipV="false" rot="0">
              <a:off x="24552" y="28828"/>
              <a:ext cx="11255462" cy="5562817"/>
            </a:xfrm>
            <a:custGeom>
              <a:avLst/>
              <a:gdLst/>
              <a:ahLst/>
              <a:cxnLst/>
              <a:rect r="r" b="b" t="t" l="l"/>
              <a:pathLst>
                <a:path h="5562817" w="11255462">
                  <a:moveTo>
                    <a:pt x="0" y="0"/>
                  </a:moveTo>
                  <a:lnTo>
                    <a:pt x="11255462" y="0"/>
                  </a:lnTo>
                  <a:lnTo>
                    <a:pt x="11255462" y="5562817"/>
                  </a:lnTo>
                  <a:lnTo>
                    <a:pt x="0" y="5562817"/>
                  </a:lnTo>
                  <a:close/>
                </a:path>
              </a:pathLst>
            </a:custGeom>
            <a:solidFill>
              <a:srgbClr val="FFFFFF"/>
            </a:solidFill>
          </p:spPr>
        </p:sp>
        <p:sp>
          <p:nvSpPr>
            <p:cNvPr name="Freeform 8" id="8"/>
            <p:cNvSpPr/>
            <p:nvPr/>
          </p:nvSpPr>
          <p:spPr>
            <a:xfrm flipH="false" flipV="false" rot="0">
              <a:off x="0" y="0"/>
              <a:ext cx="11304566" cy="5620473"/>
            </a:xfrm>
            <a:custGeom>
              <a:avLst/>
              <a:gdLst/>
              <a:ahLst/>
              <a:cxnLst/>
              <a:rect r="r" b="b" t="t" l="l"/>
              <a:pathLst>
                <a:path h="5620473" w="11304566">
                  <a:moveTo>
                    <a:pt x="24552" y="0"/>
                  </a:moveTo>
                  <a:lnTo>
                    <a:pt x="11280014" y="0"/>
                  </a:lnTo>
                  <a:cubicBezTo>
                    <a:pt x="11293517" y="0"/>
                    <a:pt x="11304566" y="12973"/>
                    <a:pt x="11304566" y="28828"/>
                  </a:cubicBezTo>
                  <a:lnTo>
                    <a:pt x="11304566" y="5591645"/>
                  </a:lnTo>
                  <a:cubicBezTo>
                    <a:pt x="11304566" y="5607500"/>
                    <a:pt x="11293517" y="5620473"/>
                    <a:pt x="11280014" y="5620473"/>
                  </a:cubicBezTo>
                  <a:lnTo>
                    <a:pt x="24552" y="5620473"/>
                  </a:lnTo>
                  <a:cubicBezTo>
                    <a:pt x="11048" y="5620473"/>
                    <a:pt x="0" y="5607500"/>
                    <a:pt x="0" y="5591645"/>
                  </a:cubicBezTo>
                  <a:lnTo>
                    <a:pt x="0" y="28828"/>
                  </a:lnTo>
                  <a:cubicBezTo>
                    <a:pt x="0" y="12973"/>
                    <a:pt x="11048" y="0"/>
                    <a:pt x="24552" y="0"/>
                  </a:cubicBezTo>
                  <a:moveTo>
                    <a:pt x="24552" y="57656"/>
                  </a:moveTo>
                  <a:lnTo>
                    <a:pt x="24552" y="28828"/>
                  </a:lnTo>
                  <a:lnTo>
                    <a:pt x="49104" y="28828"/>
                  </a:lnTo>
                  <a:lnTo>
                    <a:pt x="49104" y="5591645"/>
                  </a:lnTo>
                  <a:lnTo>
                    <a:pt x="24552" y="5591645"/>
                  </a:lnTo>
                  <a:lnTo>
                    <a:pt x="24552" y="5562817"/>
                  </a:lnTo>
                  <a:lnTo>
                    <a:pt x="11280014" y="5562817"/>
                  </a:lnTo>
                  <a:lnTo>
                    <a:pt x="11280014" y="5591645"/>
                  </a:lnTo>
                  <a:lnTo>
                    <a:pt x="11255461" y="5591645"/>
                  </a:lnTo>
                  <a:lnTo>
                    <a:pt x="11255461" y="28828"/>
                  </a:lnTo>
                  <a:lnTo>
                    <a:pt x="11280014" y="28828"/>
                  </a:lnTo>
                  <a:lnTo>
                    <a:pt x="11280014" y="57656"/>
                  </a:lnTo>
                  <a:lnTo>
                    <a:pt x="24552" y="57656"/>
                  </a:lnTo>
                  <a:close/>
                </a:path>
              </a:pathLst>
            </a:custGeom>
            <a:solidFill>
              <a:srgbClr val="000000"/>
            </a:solidFill>
          </p:spPr>
        </p:sp>
        <p:sp>
          <p:nvSpPr>
            <p:cNvPr name="TextBox 9" id="9"/>
            <p:cNvSpPr txBox="true"/>
            <p:nvPr/>
          </p:nvSpPr>
          <p:spPr>
            <a:xfrm>
              <a:off x="0" y="-152400"/>
              <a:ext cx="11304581" cy="5772908"/>
            </a:xfrm>
            <a:prstGeom prst="rect">
              <a:avLst/>
            </a:prstGeom>
          </p:spPr>
          <p:txBody>
            <a:bodyPr anchor="t" rtlCol="false" tIns="50800" lIns="50800" bIns="50800" rIns="50800"/>
            <a:lstStyle/>
            <a:p>
              <a:pPr algn="l">
                <a:lnSpc>
                  <a:spcPts val="4079"/>
                </a:lnSpc>
              </a:pPr>
            </a:p>
            <a:p>
              <a:pPr algn="l">
                <a:lnSpc>
                  <a:spcPts val="4079"/>
                </a:lnSpc>
              </a:pPr>
            </a:p>
          </p:txBody>
        </p:sp>
      </p:grpSp>
      <p:grpSp>
        <p:nvGrpSpPr>
          <p:cNvPr name="Group 10" id="10"/>
          <p:cNvGrpSpPr/>
          <p:nvPr/>
        </p:nvGrpSpPr>
        <p:grpSpPr>
          <a:xfrm rot="0">
            <a:off x="9375300" y="5988317"/>
            <a:ext cx="8478436" cy="3424505"/>
            <a:chOff x="0" y="0"/>
            <a:chExt cx="13388323" cy="5407645"/>
          </a:xfrm>
        </p:grpSpPr>
        <p:sp>
          <p:nvSpPr>
            <p:cNvPr name="Freeform 11" id="11"/>
            <p:cNvSpPr/>
            <p:nvPr/>
          </p:nvSpPr>
          <p:spPr>
            <a:xfrm flipH="false" flipV="false" rot="0">
              <a:off x="29078" y="27953"/>
              <a:ext cx="13330149" cy="5351694"/>
            </a:xfrm>
            <a:custGeom>
              <a:avLst/>
              <a:gdLst/>
              <a:ahLst/>
              <a:cxnLst/>
              <a:rect r="r" b="b" t="t" l="l"/>
              <a:pathLst>
                <a:path h="5351694" w="13330149">
                  <a:moveTo>
                    <a:pt x="0" y="0"/>
                  </a:moveTo>
                  <a:lnTo>
                    <a:pt x="13330148" y="0"/>
                  </a:lnTo>
                  <a:lnTo>
                    <a:pt x="13330148" y="5351694"/>
                  </a:lnTo>
                  <a:lnTo>
                    <a:pt x="0" y="5351694"/>
                  </a:lnTo>
                  <a:close/>
                </a:path>
              </a:pathLst>
            </a:custGeom>
            <a:solidFill>
              <a:srgbClr val="FFFFFF"/>
            </a:solidFill>
          </p:spPr>
        </p:sp>
        <p:sp>
          <p:nvSpPr>
            <p:cNvPr name="Freeform 12" id="12"/>
            <p:cNvSpPr/>
            <p:nvPr/>
          </p:nvSpPr>
          <p:spPr>
            <a:xfrm flipH="false" flipV="false" rot="0">
              <a:off x="0" y="0"/>
              <a:ext cx="13388304" cy="5407601"/>
            </a:xfrm>
            <a:custGeom>
              <a:avLst/>
              <a:gdLst/>
              <a:ahLst/>
              <a:cxnLst/>
              <a:rect r="r" b="b" t="t" l="l"/>
              <a:pathLst>
                <a:path h="5407601" w="13388304">
                  <a:moveTo>
                    <a:pt x="29078" y="0"/>
                  </a:moveTo>
                  <a:lnTo>
                    <a:pt x="13359226" y="0"/>
                  </a:lnTo>
                  <a:cubicBezTo>
                    <a:pt x="13375219" y="0"/>
                    <a:pt x="13388304" y="12579"/>
                    <a:pt x="13388304" y="27953"/>
                  </a:cubicBezTo>
                  <a:lnTo>
                    <a:pt x="13388304" y="5379647"/>
                  </a:lnTo>
                  <a:cubicBezTo>
                    <a:pt x="13388304" y="5395022"/>
                    <a:pt x="13375219" y="5407601"/>
                    <a:pt x="13359226" y="5407601"/>
                  </a:cubicBezTo>
                  <a:lnTo>
                    <a:pt x="29078" y="5407601"/>
                  </a:lnTo>
                  <a:cubicBezTo>
                    <a:pt x="13085" y="5407601"/>
                    <a:pt x="0" y="5395022"/>
                    <a:pt x="0" y="5379647"/>
                  </a:cubicBezTo>
                  <a:lnTo>
                    <a:pt x="0" y="27953"/>
                  </a:lnTo>
                  <a:cubicBezTo>
                    <a:pt x="0" y="12579"/>
                    <a:pt x="13085" y="0"/>
                    <a:pt x="29078" y="0"/>
                  </a:cubicBezTo>
                  <a:moveTo>
                    <a:pt x="29078" y="55907"/>
                  </a:moveTo>
                  <a:lnTo>
                    <a:pt x="29078" y="27953"/>
                  </a:lnTo>
                  <a:lnTo>
                    <a:pt x="58156" y="27953"/>
                  </a:lnTo>
                  <a:lnTo>
                    <a:pt x="58156" y="5379647"/>
                  </a:lnTo>
                  <a:lnTo>
                    <a:pt x="29078" y="5379647"/>
                  </a:lnTo>
                  <a:lnTo>
                    <a:pt x="29078" y="5351694"/>
                  </a:lnTo>
                  <a:lnTo>
                    <a:pt x="13359226" y="5351694"/>
                  </a:lnTo>
                  <a:lnTo>
                    <a:pt x="13359226" y="5379647"/>
                  </a:lnTo>
                  <a:lnTo>
                    <a:pt x="13330149" y="5379647"/>
                  </a:lnTo>
                  <a:lnTo>
                    <a:pt x="13330149" y="27953"/>
                  </a:lnTo>
                  <a:lnTo>
                    <a:pt x="13359226" y="27953"/>
                  </a:lnTo>
                  <a:lnTo>
                    <a:pt x="13359226" y="55907"/>
                  </a:lnTo>
                  <a:lnTo>
                    <a:pt x="29078" y="55907"/>
                  </a:lnTo>
                  <a:close/>
                </a:path>
              </a:pathLst>
            </a:custGeom>
            <a:solidFill>
              <a:srgbClr val="000000"/>
            </a:solidFill>
          </p:spPr>
        </p:sp>
        <p:sp>
          <p:nvSpPr>
            <p:cNvPr name="TextBox 13" id="13"/>
            <p:cNvSpPr txBox="true"/>
            <p:nvPr/>
          </p:nvSpPr>
          <p:spPr>
            <a:xfrm>
              <a:off x="0" y="-152400"/>
              <a:ext cx="13388323" cy="5560045"/>
            </a:xfrm>
            <a:prstGeom prst="rect">
              <a:avLst/>
            </a:prstGeom>
          </p:spPr>
          <p:txBody>
            <a:bodyPr anchor="t" rtlCol="false" tIns="42894" lIns="42894" bIns="42894" rIns="42894"/>
            <a:lstStyle/>
            <a:p>
              <a:pPr algn="l">
                <a:lnSpc>
                  <a:spcPts val="4064"/>
                </a:lnSpc>
              </a:pPr>
            </a:p>
            <a:p>
              <a:pPr algn="l">
                <a:lnSpc>
                  <a:spcPts val="4064"/>
                </a:lnSpc>
              </a:pPr>
            </a:p>
          </p:txBody>
        </p:sp>
      </p:grpSp>
      <p:sp>
        <p:nvSpPr>
          <p:cNvPr name="Freeform 14" id="14"/>
          <p:cNvSpPr/>
          <p:nvPr/>
        </p:nvSpPr>
        <p:spPr>
          <a:xfrm flipH="false" flipV="false" rot="0">
            <a:off x="10097410" y="167988"/>
            <a:ext cx="3165977" cy="619465"/>
          </a:xfrm>
          <a:custGeom>
            <a:avLst/>
            <a:gdLst/>
            <a:ahLst/>
            <a:cxnLst/>
            <a:rect r="r" b="b" t="t" l="l"/>
            <a:pathLst>
              <a:path h="619465" w="3165977">
                <a:moveTo>
                  <a:pt x="0" y="0"/>
                </a:moveTo>
                <a:lnTo>
                  <a:pt x="3165977" y="0"/>
                </a:lnTo>
                <a:lnTo>
                  <a:pt x="3165977" y="619465"/>
                </a:lnTo>
                <a:lnTo>
                  <a:pt x="0" y="619465"/>
                </a:lnTo>
                <a:lnTo>
                  <a:pt x="0" y="0"/>
                </a:lnTo>
                <a:close/>
              </a:path>
            </a:pathLst>
          </a:custGeom>
          <a:blipFill>
            <a:blip r:embed="rId3">
              <a:extLst>
                <a:ext uri="{96DAC541-7B7A-43D3-8B79-37D633B846F1}">
                  <asvg:svgBlip xmlns:asvg="http://schemas.microsoft.com/office/drawing/2016/SVG/main" r:embed="rId4"/>
                </a:ext>
              </a:extLst>
            </a:blip>
            <a:stretch>
              <a:fillRect l="0" t="-42734" r="0" b="0"/>
            </a:stretch>
          </a:blipFill>
        </p:spPr>
      </p:sp>
      <p:sp>
        <p:nvSpPr>
          <p:cNvPr name="Freeform 15" id="15"/>
          <p:cNvSpPr/>
          <p:nvPr/>
        </p:nvSpPr>
        <p:spPr>
          <a:xfrm flipH="false" flipV="false" rot="0">
            <a:off x="13399386" y="123645"/>
            <a:ext cx="2716121" cy="859811"/>
          </a:xfrm>
          <a:custGeom>
            <a:avLst/>
            <a:gdLst/>
            <a:ahLst/>
            <a:cxnLst/>
            <a:rect r="r" b="b" t="t" l="l"/>
            <a:pathLst>
              <a:path h="859811" w="2716121">
                <a:moveTo>
                  <a:pt x="0" y="0"/>
                </a:moveTo>
                <a:lnTo>
                  <a:pt x="2716121" y="0"/>
                </a:lnTo>
                <a:lnTo>
                  <a:pt x="2716121" y="859811"/>
                </a:lnTo>
                <a:lnTo>
                  <a:pt x="0" y="859811"/>
                </a:lnTo>
                <a:lnTo>
                  <a:pt x="0" y="0"/>
                </a:lnTo>
                <a:close/>
              </a:path>
            </a:pathLst>
          </a:custGeom>
          <a:blipFill>
            <a:blip r:embed="rId5">
              <a:extLst>
                <a:ext uri="{96DAC541-7B7A-43D3-8B79-37D633B846F1}">
                  <asvg:svgBlip xmlns:asvg="http://schemas.microsoft.com/office/drawing/2016/SVG/main" r:embed="rId6"/>
                </a:ext>
              </a:extLst>
            </a:blip>
            <a:stretch>
              <a:fillRect l="0" t="-35384" r="0" b="0"/>
            </a:stretch>
          </a:blipFill>
        </p:spPr>
      </p:sp>
      <p:sp>
        <p:nvSpPr>
          <p:cNvPr name="Freeform 16" id="16"/>
          <p:cNvSpPr/>
          <p:nvPr/>
        </p:nvSpPr>
        <p:spPr>
          <a:xfrm flipH="false" flipV="false" rot="0">
            <a:off x="16040095" y="167988"/>
            <a:ext cx="2247904" cy="731452"/>
          </a:xfrm>
          <a:custGeom>
            <a:avLst/>
            <a:gdLst/>
            <a:ahLst/>
            <a:cxnLst/>
            <a:rect r="r" b="b" t="t" l="l"/>
            <a:pathLst>
              <a:path h="731452" w="2247904">
                <a:moveTo>
                  <a:pt x="0" y="0"/>
                </a:moveTo>
                <a:lnTo>
                  <a:pt x="2247903" y="0"/>
                </a:lnTo>
                <a:lnTo>
                  <a:pt x="2247903" y="731452"/>
                </a:lnTo>
                <a:lnTo>
                  <a:pt x="0" y="731452"/>
                </a:lnTo>
                <a:lnTo>
                  <a:pt x="0" y="0"/>
                </a:lnTo>
                <a:close/>
              </a:path>
            </a:pathLst>
          </a:custGeom>
          <a:blipFill>
            <a:blip r:embed="rId7">
              <a:extLst>
                <a:ext uri="{96DAC541-7B7A-43D3-8B79-37D633B846F1}">
                  <asvg:svgBlip xmlns:asvg="http://schemas.microsoft.com/office/drawing/2016/SVG/main" r:embed="rId8"/>
                </a:ext>
              </a:extLst>
            </a:blip>
            <a:stretch>
              <a:fillRect l="-8497" t="-53829" r="-4741" b="0"/>
            </a:stretch>
          </a:blipFill>
        </p:spPr>
      </p:sp>
      <p:sp>
        <p:nvSpPr>
          <p:cNvPr name="Freeform 17" id="17"/>
          <p:cNvSpPr/>
          <p:nvPr/>
        </p:nvSpPr>
        <p:spPr>
          <a:xfrm flipH="false" flipV="false" rot="0">
            <a:off x="13901562" y="-517155"/>
            <a:ext cx="9812251" cy="9775455"/>
          </a:xfrm>
          <a:custGeom>
            <a:avLst/>
            <a:gdLst/>
            <a:ahLst/>
            <a:cxnLst/>
            <a:rect r="r" b="b" t="t" l="l"/>
            <a:pathLst>
              <a:path h="9775455" w="9812251">
                <a:moveTo>
                  <a:pt x="0" y="0"/>
                </a:moveTo>
                <a:lnTo>
                  <a:pt x="9812251" y="0"/>
                </a:lnTo>
                <a:lnTo>
                  <a:pt x="9812251" y="9775455"/>
                </a:lnTo>
                <a:lnTo>
                  <a:pt x="0" y="9775455"/>
                </a:lnTo>
                <a:lnTo>
                  <a:pt x="0" y="0"/>
                </a:lnTo>
                <a:close/>
              </a:path>
            </a:pathLst>
          </a:custGeom>
          <a:blipFill>
            <a:blip r:embed="rId9">
              <a:alphaModFix amt="12000"/>
            </a:blip>
            <a:stretch>
              <a:fillRect l="0" t="0" r="0" b="0"/>
            </a:stretch>
          </a:blipFill>
        </p:spPr>
      </p:sp>
      <p:grpSp>
        <p:nvGrpSpPr>
          <p:cNvPr name="Group 18" id="18"/>
          <p:cNvGrpSpPr/>
          <p:nvPr/>
        </p:nvGrpSpPr>
        <p:grpSpPr>
          <a:xfrm rot="0">
            <a:off x="0" y="9570028"/>
            <a:ext cx="18287998" cy="716972"/>
            <a:chOff x="0" y="0"/>
            <a:chExt cx="24383998" cy="955962"/>
          </a:xfrm>
        </p:grpSpPr>
        <p:sp>
          <p:nvSpPr>
            <p:cNvPr name="Freeform 19" id="19"/>
            <p:cNvSpPr/>
            <p:nvPr/>
          </p:nvSpPr>
          <p:spPr>
            <a:xfrm flipH="false" flipV="false" rot="0">
              <a:off x="0" y="0"/>
              <a:ext cx="24384000" cy="955961"/>
            </a:xfrm>
            <a:custGeom>
              <a:avLst/>
              <a:gdLst/>
              <a:ahLst/>
              <a:cxnLst/>
              <a:rect r="r" b="b" t="t" l="l"/>
              <a:pathLst>
                <a:path h="955961" w="24384000">
                  <a:moveTo>
                    <a:pt x="0" y="0"/>
                  </a:moveTo>
                  <a:lnTo>
                    <a:pt x="24384000" y="0"/>
                  </a:lnTo>
                  <a:lnTo>
                    <a:pt x="24384000" y="955961"/>
                  </a:lnTo>
                  <a:lnTo>
                    <a:pt x="0" y="955961"/>
                  </a:lnTo>
                  <a:close/>
                </a:path>
              </a:pathLst>
            </a:custGeom>
            <a:solidFill>
              <a:srgbClr val="0F0F0F"/>
            </a:solidFill>
          </p:spPr>
        </p:sp>
      </p:grpSp>
      <p:grpSp>
        <p:nvGrpSpPr>
          <p:cNvPr name="Group 20" id="20"/>
          <p:cNvGrpSpPr/>
          <p:nvPr/>
        </p:nvGrpSpPr>
        <p:grpSpPr>
          <a:xfrm rot="0">
            <a:off x="6972300" y="9534530"/>
            <a:ext cx="4806000" cy="752470"/>
            <a:chOff x="0" y="0"/>
            <a:chExt cx="6408000" cy="1003294"/>
          </a:xfrm>
        </p:grpSpPr>
        <p:sp>
          <p:nvSpPr>
            <p:cNvPr name="Freeform 21" id="21"/>
            <p:cNvSpPr/>
            <p:nvPr/>
          </p:nvSpPr>
          <p:spPr>
            <a:xfrm flipH="false" flipV="false" rot="0">
              <a:off x="0" y="0"/>
              <a:ext cx="6408000" cy="1003294"/>
            </a:xfrm>
            <a:custGeom>
              <a:avLst/>
              <a:gdLst/>
              <a:ahLst/>
              <a:cxnLst/>
              <a:rect r="r" b="b" t="t" l="l"/>
              <a:pathLst>
                <a:path h="1003294" w="6408000">
                  <a:moveTo>
                    <a:pt x="0" y="0"/>
                  </a:moveTo>
                  <a:lnTo>
                    <a:pt x="6408000" y="0"/>
                  </a:lnTo>
                  <a:lnTo>
                    <a:pt x="6408000" y="1003294"/>
                  </a:lnTo>
                  <a:lnTo>
                    <a:pt x="0" y="1003294"/>
                  </a:lnTo>
                  <a:close/>
                </a:path>
              </a:pathLst>
            </a:custGeom>
            <a:solidFill>
              <a:srgbClr val="000000">
                <a:alpha val="0"/>
              </a:srgbClr>
            </a:solidFill>
          </p:spPr>
        </p:sp>
        <p:sp>
          <p:nvSpPr>
            <p:cNvPr name="TextBox 22" id="22"/>
            <p:cNvSpPr txBox="true"/>
            <p:nvPr/>
          </p:nvSpPr>
          <p:spPr>
            <a:xfrm>
              <a:off x="0" y="-19050"/>
              <a:ext cx="6408000" cy="1022344"/>
            </a:xfrm>
            <a:prstGeom prst="rect">
              <a:avLst/>
            </a:prstGeom>
          </p:spPr>
          <p:txBody>
            <a:bodyPr anchor="ctr" rtlCol="false" tIns="0" lIns="0" bIns="0" rIns="0"/>
            <a:lstStyle/>
            <a:p>
              <a:pPr algn="ctr">
                <a:lnSpc>
                  <a:spcPts val="2160"/>
                </a:lnSpc>
              </a:pPr>
            </a:p>
          </p:txBody>
        </p:sp>
      </p:grpSp>
      <p:sp>
        <p:nvSpPr>
          <p:cNvPr name="TextBox 23" id="23"/>
          <p:cNvSpPr txBox="true"/>
          <p:nvPr/>
        </p:nvSpPr>
        <p:spPr>
          <a:xfrm rot="0">
            <a:off x="5465574" y="9633239"/>
            <a:ext cx="6706135" cy="523875"/>
          </a:xfrm>
          <a:prstGeom prst="rect">
            <a:avLst/>
          </a:prstGeom>
        </p:spPr>
        <p:txBody>
          <a:bodyPr anchor="t" rtlCol="false" tIns="0" lIns="0" bIns="0" rIns="0">
            <a:spAutoFit/>
          </a:bodyPr>
          <a:lstStyle/>
          <a:p>
            <a:pPr algn="ctr">
              <a:lnSpc>
                <a:spcPts val="3600"/>
              </a:lnSpc>
              <a:spcBef>
                <a:spcPct val="0"/>
              </a:spcBef>
            </a:pPr>
            <a:r>
              <a:rPr lang="en-US" b="true" sz="3000">
                <a:solidFill>
                  <a:srgbClr val="FFFFFF"/>
                </a:solidFill>
                <a:latin typeface="Times New Roman Bold"/>
                <a:ea typeface="Times New Roman Bold"/>
                <a:cs typeface="Times New Roman Bold"/>
                <a:sym typeface="Times New Roman Bold"/>
              </a:rPr>
              <a:t>Agentic Ethereum Hackathon India 2025</a:t>
            </a:r>
          </a:p>
        </p:txBody>
      </p:sp>
      <p:grpSp>
        <p:nvGrpSpPr>
          <p:cNvPr name="Group 24" id="24"/>
          <p:cNvGrpSpPr/>
          <p:nvPr/>
        </p:nvGrpSpPr>
        <p:grpSpPr>
          <a:xfrm rot="0">
            <a:off x="1479963" y="268571"/>
            <a:ext cx="7979271" cy="1185291"/>
            <a:chOff x="0" y="0"/>
            <a:chExt cx="18018112" cy="2676523"/>
          </a:xfrm>
        </p:grpSpPr>
        <p:sp>
          <p:nvSpPr>
            <p:cNvPr name="Freeform 25" id="25"/>
            <p:cNvSpPr/>
            <p:nvPr/>
          </p:nvSpPr>
          <p:spPr>
            <a:xfrm flipH="false" flipV="false" rot="0">
              <a:off x="0" y="0"/>
              <a:ext cx="18018111" cy="2676523"/>
            </a:xfrm>
            <a:custGeom>
              <a:avLst/>
              <a:gdLst/>
              <a:ahLst/>
              <a:cxnLst/>
              <a:rect r="r" b="b" t="t" l="l"/>
              <a:pathLst>
                <a:path h="2676523" w="18018111">
                  <a:moveTo>
                    <a:pt x="0" y="0"/>
                  </a:moveTo>
                  <a:lnTo>
                    <a:pt x="18018111" y="0"/>
                  </a:lnTo>
                  <a:lnTo>
                    <a:pt x="18018111" y="2676523"/>
                  </a:lnTo>
                  <a:lnTo>
                    <a:pt x="0" y="2676523"/>
                  </a:lnTo>
                  <a:close/>
                </a:path>
              </a:pathLst>
            </a:custGeom>
            <a:solidFill>
              <a:srgbClr val="000000">
                <a:alpha val="0"/>
              </a:srgbClr>
            </a:solidFill>
          </p:spPr>
        </p:sp>
        <p:sp>
          <p:nvSpPr>
            <p:cNvPr name="TextBox 26" id="26"/>
            <p:cNvSpPr txBox="true"/>
            <p:nvPr/>
          </p:nvSpPr>
          <p:spPr>
            <a:xfrm>
              <a:off x="0" y="0"/>
              <a:ext cx="18018112" cy="2676523"/>
            </a:xfrm>
            <a:prstGeom prst="rect">
              <a:avLst/>
            </a:prstGeom>
          </p:spPr>
          <p:txBody>
            <a:bodyPr anchor="ctr" rtlCol="false" tIns="0" lIns="0" bIns="0" rIns="0"/>
            <a:lstStyle/>
            <a:p>
              <a:pPr algn="ctr">
                <a:lnSpc>
                  <a:spcPts val="8399"/>
                </a:lnSpc>
              </a:pPr>
              <a:r>
                <a:rPr lang="en-US" sz="6999" b="true">
                  <a:solidFill>
                    <a:srgbClr val="000000"/>
                  </a:solidFill>
                  <a:latin typeface="Bebas Neue Bold"/>
                  <a:ea typeface="Bebas Neue Bold"/>
                  <a:cs typeface="Bebas Neue Bold"/>
                  <a:sym typeface="Bebas Neue Bold"/>
                </a:rPr>
                <a:t>Feasibilitty</a:t>
              </a:r>
            </a:p>
          </p:txBody>
        </p:sp>
      </p:grpSp>
      <p:sp>
        <p:nvSpPr>
          <p:cNvPr name="TextBox 27" id="27"/>
          <p:cNvSpPr txBox="true"/>
          <p:nvPr/>
        </p:nvSpPr>
        <p:spPr>
          <a:xfrm rot="0">
            <a:off x="9640337" y="5940692"/>
            <a:ext cx="8033428" cy="3838575"/>
          </a:xfrm>
          <a:prstGeom prst="rect">
            <a:avLst/>
          </a:prstGeom>
        </p:spPr>
        <p:txBody>
          <a:bodyPr anchor="t" rtlCol="false" tIns="0" lIns="0" bIns="0" rIns="0">
            <a:spAutoFit/>
          </a:bodyPr>
          <a:lstStyle/>
          <a:p>
            <a:pPr algn="l">
              <a:lnSpc>
                <a:spcPts val="2640"/>
              </a:lnSpc>
            </a:pPr>
            <a:r>
              <a:rPr lang="en-US" sz="2200" b="true">
                <a:solidFill>
                  <a:srgbClr val="000000"/>
                </a:solidFill>
                <a:latin typeface="Calibri (MS) Bold"/>
                <a:ea typeface="Calibri (MS) Bold"/>
                <a:cs typeface="Calibri (MS) Bold"/>
                <a:sym typeface="Calibri (MS) Bold"/>
              </a:rPr>
              <a:t> </a:t>
            </a:r>
          </a:p>
          <a:p>
            <a:pPr algn="l">
              <a:lnSpc>
                <a:spcPts val="3599"/>
              </a:lnSpc>
            </a:pPr>
            <a:r>
              <a:rPr lang="en-US" sz="2999" b="true">
                <a:solidFill>
                  <a:srgbClr val="000000"/>
                </a:solidFill>
                <a:latin typeface="Calibri (MS) Bold"/>
                <a:ea typeface="Calibri (MS) Bold"/>
                <a:cs typeface="Calibri (MS) Bold"/>
                <a:sym typeface="Calibri (MS) Bold"/>
              </a:rPr>
              <a:t>Case Study: </a:t>
            </a:r>
          </a:p>
          <a:p>
            <a:pPr algn="l">
              <a:lnSpc>
                <a:spcPts val="3119"/>
              </a:lnSpc>
            </a:pPr>
          </a:p>
          <a:p>
            <a:pPr algn="l">
              <a:lnSpc>
                <a:spcPts val="3119"/>
              </a:lnSpc>
            </a:pPr>
            <a:r>
              <a:rPr lang="en-US" sz="2599" b="true">
                <a:solidFill>
                  <a:srgbClr val="000000"/>
                </a:solidFill>
                <a:latin typeface="Calibri (MS) Bold"/>
                <a:ea typeface="Calibri (MS) Bold"/>
                <a:cs typeface="Calibri (MS) Bold"/>
                <a:sym typeface="Calibri (MS) Bold"/>
              </a:rPr>
              <a:t>Copilot in Action:</a:t>
            </a:r>
          </a:p>
          <a:p>
            <a:pPr algn="l">
              <a:lnSpc>
                <a:spcPts val="3119"/>
              </a:lnSpc>
            </a:pPr>
            <a:r>
              <a:rPr lang="en-US" sz="2599">
                <a:solidFill>
                  <a:srgbClr val="000000"/>
                </a:solidFill>
                <a:latin typeface="Calibri (MS)"/>
                <a:ea typeface="Calibri (MS)"/>
                <a:cs typeface="Calibri (MS)"/>
                <a:sym typeface="Calibri (MS)"/>
              </a:rPr>
              <a:t>We've created a document that demonstrates how our Copi lot performs and interacts with users in different scenarios.</a:t>
            </a:r>
          </a:p>
          <a:p>
            <a:pPr algn="l">
              <a:lnSpc>
                <a:spcPts val="3119"/>
              </a:lnSpc>
            </a:pPr>
            <a:r>
              <a:rPr lang="en-US" sz="2599" b="true">
                <a:solidFill>
                  <a:srgbClr val="000000"/>
                </a:solidFill>
                <a:latin typeface="Calibri (MS) Bold"/>
                <a:ea typeface="Calibri (MS) Bold"/>
                <a:cs typeface="Calibri (MS) Bold"/>
                <a:sym typeface="Calibri (MS) Bold"/>
              </a:rPr>
              <a:t> doc: </a:t>
            </a:r>
            <a:r>
              <a:rPr lang="en-US" b="true" sz="2599" u="sng">
                <a:solidFill>
                  <a:srgbClr val="5B35FF"/>
                </a:solidFill>
                <a:latin typeface="Calibri (MS) Bold"/>
                <a:ea typeface="Calibri (MS) Bold"/>
                <a:cs typeface="Calibri (MS) Bold"/>
                <a:sym typeface="Calibri (MS) Bold"/>
                <a:hlinkClick r:id="rId10" tooltip="https://docs.google.com/document/d/1iFIyslueVLr3oMoPWltL_H_aQBWMM4ej/edit?usp=sharing&amp;ouid=110984497463325223379&amp;rtpof=true&amp;sd=true"/>
              </a:rPr>
              <a:t>case_study </a:t>
            </a:r>
          </a:p>
          <a:p>
            <a:pPr algn="l">
              <a:lnSpc>
                <a:spcPts val="2640"/>
              </a:lnSpc>
            </a:pPr>
          </a:p>
          <a:p>
            <a:pPr algn="l">
              <a:lnSpc>
                <a:spcPts val="2640"/>
              </a:lnSpc>
            </a:pPr>
          </a:p>
        </p:txBody>
      </p:sp>
      <p:sp>
        <p:nvSpPr>
          <p:cNvPr name="TextBox 28" id="28"/>
          <p:cNvSpPr txBox="true"/>
          <p:nvPr/>
        </p:nvSpPr>
        <p:spPr>
          <a:xfrm rot="0">
            <a:off x="9640337" y="1608927"/>
            <a:ext cx="8033428" cy="3829050"/>
          </a:xfrm>
          <a:prstGeom prst="rect">
            <a:avLst/>
          </a:prstGeom>
        </p:spPr>
        <p:txBody>
          <a:bodyPr anchor="t" rtlCol="false" tIns="0" lIns="0" bIns="0" rIns="0">
            <a:spAutoFit/>
          </a:bodyPr>
          <a:lstStyle/>
          <a:p>
            <a:pPr algn="l">
              <a:lnSpc>
                <a:spcPts val="3359"/>
              </a:lnSpc>
            </a:pPr>
            <a:r>
              <a:rPr lang="en-US" sz="2799" b="true">
                <a:solidFill>
                  <a:srgbClr val="000000"/>
                </a:solidFill>
                <a:latin typeface="Calibri (MS) Bold"/>
                <a:ea typeface="Calibri (MS) Bold"/>
                <a:cs typeface="Calibri (MS) Bold"/>
                <a:sym typeface="Calibri (MS) Bold"/>
              </a:rPr>
              <a:t> </a:t>
            </a:r>
          </a:p>
          <a:p>
            <a:pPr algn="l">
              <a:lnSpc>
                <a:spcPts val="3239"/>
              </a:lnSpc>
            </a:pPr>
            <a:r>
              <a:rPr lang="en-US" sz="2699" b="true">
                <a:solidFill>
                  <a:srgbClr val="000000"/>
                </a:solidFill>
                <a:latin typeface="Calibri (MS) Bold"/>
                <a:ea typeface="Calibri (MS) Bold"/>
                <a:cs typeface="Calibri (MS) Bold"/>
                <a:sym typeface="Calibri (MS) Bold"/>
              </a:rPr>
              <a:t>POTENTIAL CHALLENGES AND RISKS:</a:t>
            </a:r>
          </a:p>
          <a:p>
            <a:pPr algn="l">
              <a:lnSpc>
                <a:spcPts val="3359"/>
              </a:lnSpc>
            </a:pPr>
            <a:r>
              <a:rPr lang="en-US" sz="2799" b="true">
                <a:solidFill>
                  <a:srgbClr val="000000"/>
                </a:solidFill>
                <a:latin typeface="Calibri (MS) Bold"/>
                <a:ea typeface="Calibri (MS) Bold"/>
                <a:cs typeface="Calibri (MS) Bold"/>
                <a:sym typeface="Calibri (MS) Bold"/>
              </a:rPr>
              <a:t> </a:t>
            </a:r>
          </a:p>
          <a:p>
            <a:pPr algn="l">
              <a:lnSpc>
                <a:spcPts val="3359"/>
              </a:lnSpc>
            </a:pPr>
            <a:r>
              <a:rPr lang="en-US" sz="2799" b="true">
                <a:solidFill>
                  <a:srgbClr val="000000"/>
                </a:solidFill>
                <a:latin typeface="Calibri (MS) Bold"/>
                <a:ea typeface="Calibri (MS) Bold"/>
                <a:cs typeface="Calibri (MS) Bold"/>
                <a:sym typeface="Calibri (MS) Bold"/>
              </a:rPr>
              <a:t>Technical:</a:t>
            </a:r>
          </a:p>
          <a:p>
            <a:pPr algn="l" marL="604518" indent="-302259" lvl="1">
              <a:lnSpc>
                <a:spcPts val="3359"/>
              </a:lnSpc>
              <a:buFont typeface="Arial"/>
              <a:buChar char="•"/>
            </a:pPr>
            <a:r>
              <a:rPr lang="en-US" b="true" sz="2799">
                <a:solidFill>
                  <a:srgbClr val="000000"/>
                </a:solidFill>
                <a:latin typeface="Calibri (MS) Bold"/>
                <a:ea typeface="Calibri (MS) Bold"/>
                <a:cs typeface="Calibri (MS) Bold"/>
                <a:sym typeface="Calibri (MS) Bold"/>
              </a:rPr>
              <a:t>Scalability:</a:t>
            </a:r>
            <a:r>
              <a:rPr lang="en-US" sz="2799">
                <a:solidFill>
                  <a:srgbClr val="000000"/>
                </a:solidFill>
                <a:latin typeface="Calibri (MS)"/>
                <a:ea typeface="Calibri (MS)"/>
                <a:cs typeface="Calibri (MS)"/>
                <a:sym typeface="Calibri (MS)"/>
              </a:rPr>
              <a:t> Handling a growing user base and P2P network</a:t>
            </a:r>
            <a:r>
              <a:rPr lang="en-US" b="true" sz="2799">
                <a:solidFill>
                  <a:srgbClr val="000000"/>
                </a:solidFill>
                <a:latin typeface="Calibri (MS) Bold"/>
                <a:ea typeface="Calibri (MS) Bold"/>
                <a:cs typeface="Calibri (MS) Bold"/>
                <a:sym typeface="Calibri (MS) Bold"/>
              </a:rPr>
              <a:t> </a:t>
            </a:r>
            <a:r>
              <a:rPr lang="en-US" sz="2799">
                <a:solidFill>
                  <a:srgbClr val="000000"/>
                </a:solidFill>
                <a:latin typeface="Calibri (MS)"/>
                <a:ea typeface="Calibri (MS)"/>
                <a:cs typeface="Calibri (MS)"/>
                <a:sym typeface="Calibri (MS)"/>
              </a:rPr>
              <a:t>efficiently. </a:t>
            </a:r>
          </a:p>
          <a:p>
            <a:pPr algn="l" marL="604518" indent="-302259" lvl="1">
              <a:lnSpc>
                <a:spcPts val="3359"/>
              </a:lnSpc>
              <a:buFont typeface="Arial"/>
              <a:buChar char="•"/>
            </a:pPr>
            <a:r>
              <a:rPr lang="en-US" b="true" sz="2799">
                <a:solidFill>
                  <a:srgbClr val="000000"/>
                </a:solidFill>
                <a:latin typeface="Calibri (MS) Bold"/>
                <a:ea typeface="Calibri (MS) Bold"/>
                <a:cs typeface="Calibri (MS) Bold"/>
                <a:sym typeface="Calibri (MS) Bold"/>
              </a:rPr>
              <a:t>Latency: </a:t>
            </a:r>
            <a:r>
              <a:rPr lang="en-US" sz="2799">
                <a:solidFill>
                  <a:srgbClr val="000000"/>
                </a:solidFill>
                <a:latin typeface="Calibri (MS)"/>
                <a:ea typeface="Calibri (MS)"/>
                <a:cs typeface="Calibri (MS)"/>
                <a:sym typeface="Calibri (MS)"/>
              </a:rPr>
              <a:t>less inference </a:t>
            </a:r>
          </a:p>
          <a:p>
            <a:pPr algn="l" marL="604518" indent="-302259" lvl="1">
              <a:lnSpc>
                <a:spcPts val="3359"/>
              </a:lnSpc>
              <a:buFont typeface="Arial"/>
              <a:buChar char="•"/>
            </a:pPr>
            <a:r>
              <a:rPr lang="en-US" b="true" sz="2799">
                <a:solidFill>
                  <a:srgbClr val="000000"/>
                </a:solidFill>
                <a:latin typeface="Calibri (MS) Bold"/>
                <a:ea typeface="Calibri (MS) Bold"/>
                <a:cs typeface="Calibri (MS) Bold"/>
                <a:sym typeface="Calibri (MS) Bold"/>
              </a:rPr>
              <a:t>compactablity</a:t>
            </a:r>
            <a:r>
              <a:rPr lang="en-US" sz="2799">
                <a:solidFill>
                  <a:srgbClr val="000000"/>
                </a:solidFill>
                <a:latin typeface="Calibri (MS)"/>
                <a:ea typeface="Calibri (MS)"/>
                <a:cs typeface="Calibri (MS)"/>
                <a:sym typeface="Calibri (MS)"/>
              </a:rPr>
              <a:t>: powerfull GPU </a:t>
            </a:r>
          </a:p>
          <a:p>
            <a:pPr algn="l">
              <a:lnSpc>
                <a:spcPts val="3359"/>
              </a:lnSpc>
            </a:pPr>
          </a:p>
        </p:txBody>
      </p:sp>
      <p:sp>
        <p:nvSpPr>
          <p:cNvPr name="Freeform 29" id="29"/>
          <p:cNvSpPr/>
          <p:nvPr/>
        </p:nvSpPr>
        <p:spPr>
          <a:xfrm flipH="false" flipV="false" rot="0">
            <a:off x="28575" y="47625"/>
            <a:ext cx="1406236" cy="1406236"/>
          </a:xfrm>
          <a:custGeom>
            <a:avLst/>
            <a:gdLst/>
            <a:ahLst/>
            <a:cxnLst/>
            <a:rect r="r" b="b" t="t" l="l"/>
            <a:pathLst>
              <a:path h="1406236" w="1406236">
                <a:moveTo>
                  <a:pt x="0" y="0"/>
                </a:moveTo>
                <a:lnTo>
                  <a:pt x="1406237" y="0"/>
                </a:lnTo>
                <a:lnTo>
                  <a:pt x="1406237" y="1406237"/>
                </a:lnTo>
                <a:lnTo>
                  <a:pt x="0" y="1406237"/>
                </a:lnTo>
                <a:lnTo>
                  <a:pt x="0" y="0"/>
                </a:lnTo>
                <a:close/>
              </a:path>
            </a:pathLst>
          </a:custGeom>
          <a:blipFill>
            <a:blip r:embed="rId11"/>
            <a:stretch>
              <a:fillRect l="0" t="0" r="0" b="0"/>
            </a:stretch>
          </a:blipFill>
          <a:ln cap="sq">
            <a:noFill/>
            <a:prstDash val="solid"/>
            <a:miter/>
          </a:ln>
        </p:spPr>
      </p:sp>
      <p:sp>
        <p:nvSpPr>
          <p:cNvPr name="Freeform 30" id="30"/>
          <p:cNvSpPr/>
          <p:nvPr/>
        </p:nvSpPr>
        <p:spPr>
          <a:xfrm flipH="false" flipV="false" rot="5400000">
            <a:off x="-4795715" y="-869847"/>
            <a:ext cx="8808837" cy="8775804"/>
          </a:xfrm>
          <a:custGeom>
            <a:avLst/>
            <a:gdLst/>
            <a:ahLst/>
            <a:cxnLst/>
            <a:rect r="r" b="b" t="t" l="l"/>
            <a:pathLst>
              <a:path h="8775804" w="8808837">
                <a:moveTo>
                  <a:pt x="0" y="0"/>
                </a:moveTo>
                <a:lnTo>
                  <a:pt x="8808837" y="0"/>
                </a:lnTo>
                <a:lnTo>
                  <a:pt x="8808837" y="8775804"/>
                </a:lnTo>
                <a:lnTo>
                  <a:pt x="0" y="8775804"/>
                </a:lnTo>
                <a:lnTo>
                  <a:pt x="0" y="0"/>
                </a:lnTo>
                <a:close/>
              </a:path>
            </a:pathLst>
          </a:custGeom>
          <a:blipFill>
            <a:blip r:embed="rId9">
              <a:alphaModFix amt="12000"/>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795715" y="-869847"/>
            <a:ext cx="8808837" cy="8775804"/>
          </a:xfrm>
          <a:custGeom>
            <a:avLst/>
            <a:gdLst/>
            <a:ahLst/>
            <a:cxnLst/>
            <a:rect r="r" b="b" t="t" l="l"/>
            <a:pathLst>
              <a:path h="8775804" w="8808837">
                <a:moveTo>
                  <a:pt x="0" y="0"/>
                </a:moveTo>
                <a:lnTo>
                  <a:pt x="8808837" y="0"/>
                </a:lnTo>
                <a:lnTo>
                  <a:pt x="8808837" y="8775804"/>
                </a:lnTo>
                <a:lnTo>
                  <a:pt x="0" y="8775804"/>
                </a:lnTo>
                <a:lnTo>
                  <a:pt x="0" y="0"/>
                </a:lnTo>
                <a:close/>
              </a:path>
            </a:pathLst>
          </a:custGeom>
          <a:blipFill>
            <a:blip r:embed="rId3">
              <a:alphaModFix amt="7999"/>
            </a:blip>
            <a:stretch>
              <a:fillRect l="0" t="0" r="0" b="0"/>
            </a:stretch>
          </a:blipFill>
        </p:spPr>
      </p:sp>
      <p:grpSp>
        <p:nvGrpSpPr>
          <p:cNvPr name="Group 3" id="3"/>
          <p:cNvGrpSpPr/>
          <p:nvPr/>
        </p:nvGrpSpPr>
        <p:grpSpPr>
          <a:xfrm rot="0">
            <a:off x="726931" y="1798732"/>
            <a:ext cx="8114001" cy="7342284"/>
            <a:chOff x="0" y="0"/>
            <a:chExt cx="10818668" cy="9789712"/>
          </a:xfrm>
        </p:grpSpPr>
        <p:sp>
          <p:nvSpPr>
            <p:cNvPr name="Freeform 4" id="4"/>
            <p:cNvSpPr/>
            <p:nvPr/>
          </p:nvSpPr>
          <p:spPr>
            <a:xfrm flipH="false" flipV="false" rot="0">
              <a:off x="0" y="0"/>
              <a:ext cx="10818622" cy="9789668"/>
            </a:xfrm>
            <a:custGeom>
              <a:avLst/>
              <a:gdLst/>
              <a:ahLst/>
              <a:cxnLst/>
              <a:rect r="r" b="b" t="t" l="l"/>
              <a:pathLst>
                <a:path h="9789668" w="10818622">
                  <a:moveTo>
                    <a:pt x="25400" y="0"/>
                  </a:moveTo>
                  <a:lnTo>
                    <a:pt x="10793222" y="0"/>
                  </a:lnTo>
                  <a:cubicBezTo>
                    <a:pt x="10807192" y="0"/>
                    <a:pt x="10818622" y="11430"/>
                    <a:pt x="10818622" y="25400"/>
                  </a:cubicBezTo>
                  <a:lnTo>
                    <a:pt x="10818622" y="9764268"/>
                  </a:lnTo>
                  <a:cubicBezTo>
                    <a:pt x="10818622" y="9778238"/>
                    <a:pt x="10807192" y="9789668"/>
                    <a:pt x="10793222" y="9789668"/>
                  </a:cubicBezTo>
                  <a:lnTo>
                    <a:pt x="25400" y="9789668"/>
                  </a:lnTo>
                  <a:cubicBezTo>
                    <a:pt x="11430" y="9789668"/>
                    <a:pt x="0" y="9778238"/>
                    <a:pt x="0" y="9764268"/>
                  </a:cubicBezTo>
                  <a:lnTo>
                    <a:pt x="0" y="25400"/>
                  </a:lnTo>
                  <a:cubicBezTo>
                    <a:pt x="0" y="11430"/>
                    <a:pt x="11430" y="0"/>
                    <a:pt x="25400" y="0"/>
                  </a:cubicBezTo>
                  <a:moveTo>
                    <a:pt x="25400" y="50800"/>
                  </a:moveTo>
                  <a:lnTo>
                    <a:pt x="25400" y="25400"/>
                  </a:lnTo>
                  <a:lnTo>
                    <a:pt x="50800" y="25400"/>
                  </a:lnTo>
                  <a:lnTo>
                    <a:pt x="50800" y="9764268"/>
                  </a:lnTo>
                  <a:lnTo>
                    <a:pt x="25400" y="9764268"/>
                  </a:lnTo>
                  <a:lnTo>
                    <a:pt x="25400" y="9738868"/>
                  </a:lnTo>
                  <a:lnTo>
                    <a:pt x="10793222" y="9738868"/>
                  </a:lnTo>
                  <a:lnTo>
                    <a:pt x="10793222" y="9764268"/>
                  </a:lnTo>
                  <a:lnTo>
                    <a:pt x="10767822" y="9764268"/>
                  </a:lnTo>
                  <a:lnTo>
                    <a:pt x="10767822" y="25400"/>
                  </a:lnTo>
                  <a:lnTo>
                    <a:pt x="10793222" y="25400"/>
                  </a:lnTo>
                  <a:lnTo>
                    <a:pt x="10793222" y="50800"/>
                  </a:lnTo>
                  <a:lnTo>
                    <a:pt x="25400" y="50800"/>
                  </a:lnTo>
                  <a:close/>
                </a:path>
              </a:pathLst>
            </a:custGeom>
            <a:solidFill>
              <a:srgbClr val="0F0F0F"/>
            </a:solidFill>
          </p:spPr>
        </p:sp>
      </p:grpSp>
      <p:sp>
        <p:nvSpPr>
          <p:cNvPr name="TextBox 5" id="5"/>
          <p:cNvSpPr txBox="true"/>
          <p:nvPr/>
        </p:nvSpPr>
        <p:spPr>
          <a:xfrm rot="0">
            <a:off x="811055" y="2266955"/>
            <a:ext cx="7945755" cy="6610350"/>
          </a:xfrm>
          <a:prstGeom prst="rect">
            <a:avLst/>
          </a:prstGeom>
        </p:spPr>
        <p:txBody>
          <a:bodyPr anchor="t" rtlCol="false" tIns="0" lIns="0" bIns="0" rIns="0">
            <a:spAutoFit/>
          </a:bodyPr>
          <a:lstStyle/>
          <a:p>
            <a:pPr algn="l">
              <a:lnSpc>
                <a:spcPts val="3240"/>
              </a:lnSpc>
            </a:pPr>
            <a:r>
              <a:rPr lang="en-US" sz="2700" b="true">
                <a:solidFill>
                  <a:srgbClr val="0F0F0F"/>
                </a:solidFill>
                <a:latin typeface="ITC Franklin Gothic LT Semi-Bold"/>
                <a:ea typeface="ITC Franklin Gothic LT Semi-Bold"/>
                <a:cs typeface="ITC Franklin Gothic LT Semi-Bold"/>
                <a:sym typeface="ITC Franklin Gothic LT Semi-Bold"/>
              </a:rPr>
              <a:t>  POTENTIAL IMPACT : </a:t>
            </a:r>
          </a:p>
          <a:p>
            <a:pPr algn="l" marL="582930" indent="-291465" lvl="1">
              <a:lnSpc>
                <a:spcPts val="3240"/>
              </a:lnSpc>
              <a:buFont typeface="Arial"/>
              <a:buChar char="•"/>
            </a:pPr>
            <a:r>
              <a:rPr lang="en-US" b="true" sz="2700">
                <a:solidFill>
                  <a:srgbClr val="0F0F0F"/>
                </a:solidFill>
                <a:latin typeface="Calibri (MS) Bold"/>
                <a:ea typeface="Calibri (MS) Bold"/>
                <a:cs typeface="Calibri (MS) Bold"/>
                <a:sym typeface="Calibri (MS) Bold"/>
              </a:rPr>
              <a:t>Improved UX: </a:t>
            </a:r>
            <a:r>
              <a:rPr lang="en-US" sz="2700">
                <a:solidFill>
                  <a:srgbClr val="0F0F0F"/>
                </a:solidFill>
                <a:latin typeface="Calibri (MS)"/>
                <a:ea typeface="Calibri (MS)"/>
                <a:cs typeface="Calibri (MS)"/>
                <a:sym typeface="Calibri (MS)"/>
              </a:rPr>
              <a:t>Natural language prompts simplify DeFi actions</a:t>
            </a:r>
            <a:r>
              <a:rPr lang="en-US" b="true" sz="2700">
                <a:solidFill>
                  <a:srgbClr val="0F0F0F"/>
                </a:solidFill>
                <a:latin typeface="Calibri (MS) Bold"/>
                <a:ea typeface="Calibri (MS) Bold"/>
                <a:cs typeface="Calibri (MS) Bold"/>
                <a:sym typeface="Calibri (MS) Bold"/>
              </a:rPr>
              <a:t> (swap, stake, bridge).</a:t>
            </a:r>
          </a:p>
          <a:p>
            <a:pPr algn="l" marL="582930" indent="-291465" lvl="1">
              <a:lnSpc>
                <a:spcPts val="3240"/>
              </a:lnSpc>
              <a:buFont typeface="Arial"/>
              <a:buChar char="•"/>
            </a:pPr>
            <a:r>
              <a:rPr lang="en-US" b="true" sz="2700">
                <a:solidFill>
                  <a:srgbClr val="0F0F0F"/>
                </a:solidFill>
                <a:latin typeface="Calibri (MS) Bold"/>
                <a:ea typeface="Calibri (MS) Bold"/>
                <a:cs typeface="Calibri (MS) Bold"/>
                <a:sym typeface="Calibri (MS) Bold"/>
              </a:rPr>
              <a:t>Cost-Efficient: Reduces user gas fees via optimized transactions</a:t>
            </a:r>
            <a:r>
              <a:rPr lang="en-US" sz="2700">
                <a:solidFill>
                  <a:srgbClr val="0F0F0F"/>
                </a:solidFill>
                <a:latin typeface="Calibri (MS)"/>
                <a:ea typeface="Calibri (MS)"/>
                <a:cs typeface="Calibri (MS)"/>
                <a:sym typeface="Calibri (MS)"/>
              </a:rPr>
              <a:t> and </a:t>
            </a:r>
            <a:r>
              <a:rPr lang="en-US" b="true" sz="2700">
                <a:solidFill>
                  <a:srgbClr val="0F0F0F"/>
                </a:solidFill>
                <a:latin typeface="Calibri (MS) Bold"/>
                <a:ea typeface="Calibri (MS) Bold"/>
                <a:cs typeface="Calibri (MS) Bold"/>
                <a:sym typeface="Calibri (MS) Bold"/>
              </a:rPr>
              <a:t>minimizes backend costs through P2P.</a:t>
            </a:r>
          </a:p>
          <a:p>
            <a:pPr algn="l" marL="582930" indent="-291465" lvl="1">
              <a:lnSpc>
                <a:spcPts val="3240"/>
              </a:lnSpc>
              <a:buFont typeface="Arial"/>
              <a:buChar char="•"/>
            </a:pPr>
            <a:r>
              <a:rPr lang="en-US" b="true" sz="2700">
                <a:solidFill>
                  <a:srgbClr val="0F0F0F"/>
                </a:solidFill>
                <a:latin typeface="Calibri (MS) Bold"/>
                <a:ea typeface="Calibri (MS) Bold"/>
                <a:cs typeface="Calibri (MS) Bold"/>
                <a:sym typeface="Calibri (MS) Bold"/>
              </a:rPr>
              <a:t>Faster Decisions: Real-time insights and agent-driven analytics</a:t>
            </a:r>
            <a:r>
              <a:rPr lang="en-US" sz="2700">
                <a:solidFill>
                  <a:srgbClr val="0F0F0F"/>
                </a:solidFill>
                <a:latin typeface="Calibri (MS)"/>
                <a:ea typeface="Calibri (MS)"/>
                <a:cs typeface="Calibri (MS)"/>
                <a:sym typeface="Calibri (MS)"/>
              </a:rPr>
              <a:t> improve DeFi decision-making.</a:t>
            </a:r>
          </a:p>
          <a:p>
            <a:pPr algn="l" marL="582930" indent="-291465" lvl="1">
              <a:lnSpc>
                <a:spcPts val="3240"/>
              </a:lnSpc>
              <a:buFont typeface="Arial"/>
              <a:buChar char="•"/>
            </a:pPr>
            <a:r>
              <a:rPr lang="en-US" b="true" sz="2700">
                <a:solidFill>
                  <a:srgbClr val="0F0F0F"/>
                </a:solidFill>
                <a:latin typeface="Calibri (MS) Bold"/>
                <a:ea typeface="Calibri (MS) Bold"/>
                <a:cs typeface="Calibri (MS) Bold"/>
                <a:sym typeface="Calibri (MS) Bold"/>
              </a:rPr>
              <a:t>Scalable: Easily extendable to other sectors</a:t>
            </a:r>
            <a:r>
              <a:rPr lang="en-US" sz="2700">
                <a:solidFill>
                  <a:srgbClr val="0F0F0F"/>
                </a:solidFill>
                <a:latin typeface="Calibri (MS)"/>
                <a:ea typeface="Calibri (MS)"/>
                <a:cs typeface="Calibri (MS)"/>
                <a:sym typeface="Calibri (MS)"/>
              </a:rPr>
              <a:t> ( insurance, AI finance tools).</a:t>
            </a:r>
          </a:p>
          <a:p>
            <a:pPr algn="l" marL="582930" indent="-291465" lvl="1">
              <a:lnSpc>
                <a:spcPts val="3240"/>
              </a:lnSpc>
              <a:buFont typeface="Arial"/>
              <a:buChar char="•"/>
            </a:pPr>
            <a:r>
              <a:rPr lang="en-US" b="true" sz="2700">
                <a:solidFill>
                  <a:srgbClr val="0F0F0F"/>
                </a:solidFill>
                <a:latin typeface="Calibri (MS) Bold"/>
                <a:ea typeface="Calibri (MS) Bold"/>
                <a:cs typeface="Calibri (MS) Bold"/>
                <a:sym typeface="Calibri (MS) Bold"/>
              </a:rPr>
              <a:t>Efficient Architecture: </a:t>
            </a:r>
            <a:r>
              <a:rPr lang="en-US" sz="2700">
                <a:solidFill>
                  <a:srgbClr val="0F0F0F"/>
                </a:solidFill>
                <a:latin typeface="Calibri (MS)"/>
                <a:ea typeface="Calibri (MS)"/>
                <a:cs typeface="Calibri (MS)"/>
                <a:sym typeface="Calibri (MS)"/>
              </a:rPr>
              <a:t>Modular agents</a:t>
            </a:r>
            <a:r>
              <a:rPr lang="en-US" b="true" sz="2700">
                <a:solidFill>
                  <a:srgbClr val="0F0F0F"/>
                </a:solidFill>
                <a:latin typeface="Calibri (MS) Bold"/>
                <a:ea typeface="Calibri (MS) Bold"/>
                <a:cs typeface="Calibri (MS) Bold"/>
                <a:sym typeface="Calibri (MS) Bold"/>
              </a:rPr>
              <a:t> reduce redundancy and improve system response.</a:t>
            </a:r>
          </a:p>
          <a:p>
            <a:pPr algn="l" marL="582930" indent="-291465" lvl="1">
              <a:lnSpc>
                <a:spcPts val="3240"/>
              </a:lnSpc>
              <a:buFont typeface="Arial"/>
              <a:buChar char="•"/>
            </a:pPr>
            <a:r>
              <a:rPr lang="en-US" b="true" sz="2700">
                <a:solidFill>
                  <a:srgbClr val="0F0F0F"/>
                </a:solidFill>
                <a:latin typeface="Calibri (MS) Bold"/>
                <a:ea typeface="Calibri (MS) Bold"/>
                <a:cs typeface="Calibri (MS) Bold"/>
                <a:sym typeface="Calibri (MS) Bold"/>
              </a:rPr>
              <a:t>Smart Operations: </a:t>
            </a:r>
            <a:r>
              <a:rPr lang="en-US" sz="2700">
                <a:solidFill>
                  <a:srgbClr val="0F0F0F"/>
                </a:solidFill>
                <a:latin typeface="Calibri (MS)"/>
                <a:ea typeface="Calibri (MS)"/>
                <a:cs typeface="Calibri (MS)"/>
                <a:sym typeface="Calibri (MS)"/>
              </a:rPr>
              <a:t>Automates routine tasks like</a:t>
            </a:r>
            <a:r>
              <a:rPr lang="en-US" b="true" sz="2700">
                <a:solidFill>
                  <a:srgbClr val="0F0F0F"/>
                </a:solidFill>
                <a:latin typeface="Calibri (MS) Bold"/>
                <a:ea typeface="Calibri (MS) Bold"/>
                <a:cs typeface="Calibri (MS) Bold"/>
                <a:sym typeface="Calibri (MS) Bold"/>
              </a:rPr>
              <a:t> gas checks, balance fetch, and bridging.</a:t>
            </a:r>
          </a:p>
          <a:p>
            <a:pPr algn="l" marL="582930" indent="-291465" lvl="1">
              <a:lnSpc>
                <a:spcPts val="3240"/>
              </a:lnSpc>
              <a:buFont typeface="Arial"/>
              <a:buChar char="•"/>
            </a:pPr>
            <a:r>
              <a:rPr lang="en-US" b="true" sz="2700">
                <a:solidFill>
                  <a:srgbClr val="0F0F0F"/>
                </a:solidFill>
                <a:latin typeface="Calibri (MS) Bold"/>
                <a:ea typeface="Calibri (MS) Bold"/>
                <a:cs typeface="Calibri (MS) Bold"/>
                <a:sym typeface="Calibri (MS) Bold"/>
              </a:rPr>
              <a:t>Challenges: </a:t>
            </a:r>
            <a:r>
              <a:rPr lang="en-US" b="true" sz="2700" i="true">
                <a:solidFill>
                  <a:srgbClr val="0F0F0F"/>
                </a:solidFill>
                <a:latin typeface="Calibri (MS) Bold Italics"/>
                <a:ea typeface="Calibri (MS) Bold Italics"/>
                <a:cs typeface="Calibri (MS) Bold Italics"/>
                <a:sym typeface="Calibri (MS) Bold Italics"/>
              </a:rPr>
              <a:t>High reliance on smart contract security and LLM accuracy.</a:t>
            </a:r>
          </a:p>
        </p:txBody>
      </p:sp>
      <p:sp>
        <p:nvSpPr>
          <p:cNvPr name="Freeform 6" id="6"/>
          <p:cNvSpPr/>
          <p:nvPr/>
        </p:nvSpPr>
        <p:spPr>
          <a:xfrm flipH="false" flipV="false" rot="0">
            <a:off x="12583459" y="-517155"/>
            <a:ext cx="9812251" cy="9775455"/>
          </a:xfrm>
          <a:custGeom>
            <a:avLst/>
            <a:gdLst/>
            <a:ahLst/>
            <a:cxnLst/>
            <a:rect r="r" b="b" t="t" l="l"/>
            <a:pathLst>
              <a:path h="9775455" w="9812251">
                <a:moveTo>
                  <a:pt x="0" y="0"/>
                </a:moveTo>
                <a:lnTo>
                  <a:pt x="9812251" y="0"/>
                </a:lnTo>
                <a:lnTo>
                  <a:pt x="9812251" y="9775455"/>
                </a:lnTo>
                <a:lnTo>
                  <a:pt x="0" y="9775455"/>
                </a:lnTo>
                <a:lnTo>
                  <a:pt x="0" y="0"/>
                </a:lnTo>
                <a:close/>
              </a:path>
            </a:pathLst>
          </a:custGeom>
          <a:blipFill>
            <a:blip r:embed="rId3">
              <a:alphaModFix amt="7999"/>
            </a:blip>
            <a:stretch>
              <a:fillRect l="0" t="0" r="0" b="0"/>
            </a:stretch>
          </a:blipFill>
        </p:spPr>
      </p:sp>
      <p:grpSp>
        <p:nvGrpSpPr>
          <p:cNvPr name="Group 7" id="7"/>
          <p:cNvGrpSpPr/>
          <p:nvPr/>
        </p:nvGrpSpPr>
        <p:grpSpPr>
          <a:xfrm rot="0">
            <a:off x="9214918" y="1798732"/>
            <a:ext cx="8353425" cy="7375333"/>
            <a:chOff x="0" y="0"/>
            <a:chExt cx="11137900" cy="9833778"/>
          </a:xfrm>
        </p:grpSpPr>
        <p:sp>
          <p:nvSpPr>
            <p:cNvPr name="Freeform 8" id="8"/>
            <p:cNvSpPr/>
            <p:nvPr/>
          </p:nvSpPr>
          <p:spPr>
            <a:xfrm flipH="false" flipV="false" rot="0">
              <a:off x="0" y="0"/>
              <a:ext cx="11137900" cy="9833737"/>
            </a:xfrm>
            <a:custGeom>
              <a:avLst/>
              <a:gdLst/>
              <a:ahLst/>
              <a:cxnLst/>
              <a:rect r="r" b="b" t="t" l="l"/>
              <a:pathLst>
                <a:path h="9833737" w="11137900">
                  <a:moveTo>
                    <a:pt x="25400" y="0"/>
                  </a:moveTo>
                  <a:lnTo>
                    <a:pt x="11112500" y="0"/>
                  </a:lnTo>
                  <a:cubicBezTo>
                    <a:pt x="11126470" y="0"/>
                    <a:pt x="11137900" y="11430"/>
                    <a:pt x="11137900" y="25400"/>
                  </a:cubicBezTo>
                  <a:lnTo>
                    <a:pt x="11137900" y="9808337"/>
                  </a:lnTo>
                  <a:cubicBezTo>
                    <a:pt x="11137900" y="9822307"/>
                    <a:pt x="11126470" y="9833737"/>
                    <a:pt x="11112500" y="9833737"/>
                  </a:cubicBezTo>
                  <a:lnTo>
                    <a:pt x="25400" y="9833737"/>
                  </a:lnTo>
                  <a:cubicBezTo>
                    <a:pt x="11430" y="9833737"/>
                    <a:pt x="0" y="9822307"/>
                    <a:pt x="0" y="9808337"/>
                  </a:cubicBezTo>
                  <a:lnTo>
                    <a:pt x="0" y="25400"/>
                  </a:lnTo>
                  <a:cubicBezTo>
                    <a:pt x="0" y="11430"/>
                    <a:pt x="11430" y="0"/>
                    <a:pt x="25400" y="0"/>
                  </a:cubicBezTo>
                  <a:moveTo>
                    <a:pt x="25400" y="50800"/>
                  </a:moveTo>
                  <a:lnTo>
                    <a:pt x="25400" y="25400"/>
                  </a:lnTo>
                  <a:lnTo>
                    <a:pt x="50800" y="25400"/>
                  </a:lnTo>
                  <a:lnTo>
                    <a:pt x="50800" y="9808337"/>
                  </a:lnTo>
                  <a:lnTo>
                    <a:pt x="25400" y="9808337"/>
                  </a:lnTo>
                  <a:lnTo>
                    <a:pt x="25400" y="9782937"/>
                  </a:lnTo>
                  <a:lnTo>
                    <a:pt x="11112500" y="9782937"/>
                  </a:lnTo>
                  <a:lnTo>
                    <a:pt x="11112500" y="9808337"/>
                  </a:lnTo>
                  <a:lnTo>
                    <a:pt x="11087100" y="9808337"/>
                  </a:lnTo>
                  <a:lnTo>
                    <a:pt x="11087100" y="25400"/>
                  </a:lnTo>
                  <a:lnTo>
                    <a:pt x="11112500" y="25400"/>
                  </a:lnTo>
                  <a:lnTo>
                    <a:pt x="11112500" y="50800"/>
                  </a:lnTo>
                  <a:lnTo>
                    <a:pt x="25400" y="50800"/>
                  </a:lnTo>
                  <a:close/>
                </a:path>
              </a:pathLst>
            </a:custGeom>
            <a:solidFill>
              <a:srgbClr val="0F0F0F"/>
            </a:solidFill>
          </p:spPr>
        </p:sp>
      </p:grpSp>
      <p:sp>
        <p:nvSpPr>
          <p:cNvPr name="TextBox 9" id="9"/>
          <p:cNvSpPr txBox="true"/>
          <p:nvPr/>
        </p:nvSpPr>
        <p:spPr>
          <a:xfrm rot="0">
            <a:off x="9619593" y="2076455"/>
            <a:ext cx="7544076" cy="6800850"/>
          </a:xfrm>
          <a:prstGeom prst="rect">
            <a:avLst/>
          </a:prstGeom>
        </p:spPr>
        <p:txBody>
          <a:bodyPr anchor="t" rtlCol="false" tIns="0" lIns="0" bIns="0" rIns="0">
            <a:spAutoFit/>
          </a:bodyPr>
          <a:lstStyle/>
          <a:p>
            <a:pPr algn="l">
              <a:lnSpc>
                <a:spcPts val="3812"/>
              </a:lnSpc>
            </a:pPr>
            <a:r>
              <a:rPr lang="en-US" sz="3176" b="true">
                <a:solidFill>
                  <a:srgbClr val="000000"/>
                </a:solidFill>
                <a:latin typeface="Calibri (MS) Bold"/>
                <a:ea typeface="Calibri (MS) Bold"/>
                <a:cs typeface="Calibri (MS) Bold"/>
                <a:sym typeface="Calibri (MS) Bold"/>
              </a:rPr>
              <a:t>Go-To-Market Plan:</a:t>
            </a:r>
          </a:p>
          <a:p>
            <a:pPr algn="l">
              <a:lnSpc>
                <a:spcPts val="3092"/>
              </a:lnSpc>
            </a:pPr>
            <a:r>
              <a:rPr lang="en-US" sz="2576" b="true">
                <a:solidFill>
                  <a:srgbClr val="000000"/>
                </a:solidFill>
                <a:latin typeface="Calibri (MS) Bold"/>
                <a:ea typeface="Calibri (MS) Bold"/>
                <a:cs typeface="Calibri (MS) Bold"/>
                <a:sym typeface="Calibri (MS) Bold"/>
              </a:rPr>
              <a:t>Target Audience:</a:t>
            </a:r>
          </a:p>
          <a:p>
            <a:pPr algn="l" marL="556350" indent="-278175" lvl="1">
              <a:lnSpc>
                <a:spcPts val="3092"/>
              </a:lnSpc>
              <a:buFont typeface="Arial"/>
              <a:buChar char="•"/>
            </a:pPr>
            <a:r>
              <a:rPr lang="en-US" b="true" sz="2576">
                <a:solidFill>
                  <a:srgbClr val="000000"/>
                </a:solidFill>
                <a:latin typeface="Calibri (MS) Bold"/>
                <a:ea typeface="Calibri (MS) Bold"/>
                <a:cs typeface="Calibri (MS) Bold"/>
                <a:sym typeface="Calibri (MS) Bold"/>
              </a:rPr>
              <a:t>Ideal Customer Profile:</a:t>
            </a:r>
            <a:r>
              <a:rPr lang="en-US" sz="2576">
                <a:solidFill>
                  <a:srgbClr val="000000"/>
                </a:solidFill>
                <a:latin typeface="Calibri (MS)"/>
                <a:ea typeface="Calibri (MS)"/>
                <a:cs typeface="Calibri (MS)"/>
                <a:sym typeface="Calibri (MS)"/>
              </a:rPr>
              <a:t> Focus on rural and low-income communities.</a:t>
            </a:r>
          </a:p>
          <a:p>
            <a:pPr algn="l">
              <a:lnSpc>
                <a:spcPts val="3092"/>
              </a:lnSpc>
            </a:pPr>
            <a:r>
              <a:rPr lang="en-US" sz="2576" b="true">
                <a:solidFill>
                  <a:srgbClr val="000000"/>
                </a:solidFill>
                <a:latin typeface="Calibri (MS) Bold"/>
                <a:ea typeface="Calibri (MS) Bold"/>
                <a:cs typeface="Calibri (MS) Bold"/>
                <a:sym typeface="Calibri (MS) Bold"/>
              </a:rPr>
              <a:t>Community-Driven Pre-Launch:</a:t>
            </a:r>
          </a:p>
          <a:p>
            <a:pPr algn="l" marL="556350" indent="-278175" lvl="1">
              <a:lnSpc>
                <a:spcPts val="3092"/>
              </a:lnSpc>
              <a:buFont typeface="Arial"/>
              <a:buChar char="•"/>
            </a:pPr>
            <a:r>
              <a:rPr lang="en-US" b="true" sz="2576">
                <a:solidFill>
                  <a:srgbClr val="000000"/>
                </a:solidFill>
                <a:latin typeface="Calibri (MS) Bold"/>
                <a:ea typeface="Calibri (MS) Bold"/>
                <a:cs typeface="Calibri (MS) Bold"/>
                <a:sym typeface="Calibri (MS) Bold"/>
              </a:rPr>
              <a:t>Local Partnerships: </a:t>
            </a:r>
            <a:r>
              <a:rPr lang="en-US" sz="2576">
                <a:solidFill>
                  <a:srgbClr val="000000"/>
                </a:solidFill>
                <a:latin typeface="Calibri (MS)"/>
                <a:ea typeface="Calibri (MS)"/>
                <a:cs typeface="Calibri (MS)"/>
                <a:sym typeface="Calibri (MS)"/>
              </a:rPr>
              <a:t>Collaborate with NGOs, local microfinance institutions.</a:t>
            </a:r>
          </a:p>
          <a:p>
            <a:pPr algn="l">
              <a:lnSpc>
                <a:spcPts val="3092"/>
              </a:lnSpc>
            </a:pPr>
            <a:r>
              <a:rPr lang="en-US" sz="2576" b="true">
                <a:solidFill>
                  <a:srgbClr val="000000"/>
                </a:solidFill>
                <a:latin typeface="Calibri (MS) Bold"/>
                <a:ea typeface="Calibri (MS) Bold"/>
                <a:cs typeface="Calibri (MS) Bold"/>
                <a:sym typeface="Calibri (MS) Bold"/>
              </a:rPr>
              <a:t>Trust Building:</a:t>
            </a:r>
          </a:p>
          <a:p>
            <a:pPr algn="l" marL="556350" indent="-278175" lvl="1">
              <a:lnSpc>
                <a:spcPts val="3092"/>
              </a:lnSpc>
              <a:buFont typeface="Arial"/>
              <a:buChar char="•"/>
            </a:pPr>
            <a:r>
              <a:rPr lang="en-US" b="true" sz="2576">
                <a:solidFill>
                  <a:srgbClr val="000000"/>
                </a:solidFill>
                <a:latin typeface="Calibri (MS) Bold"/>
                <a:ea typeface="Calibri (MS) Bold"/>
                <a:cs typeface="Calibri (MS) Bold"/>
                <a:sym typeface="Calibri (MS) Bold"/>
              </a:rPr>
              <a:t>Onboarding Incentives</a:t>
            </a:r>
            <a:r>
              <a:rPr lang="en-US" sz="2576">
                <a:solidFill>
                  <a:srgbClr val="000000"/>
                </a:solidFill>
                <a:latin typeface="Calibri (MS)"/>
                <a:ea typeface="Calibri (MS)"/>
                <a:cs typeface="Calibri (MS)"/>
                <a:sym typeface="Calibri (MS)"/>
              </a:rPr>
              <a:t>: Use token airdrops or small initial balances to encourage first-time users.</a:t>
            </a:r>
          </a:p>
          <a:p>
            <a:pPr algn="l">
              <a:lnSpc>
                <a:spcPts val="3092"/>
              </a:lnSpc>
            </a:pPr>
            <a:r>
              <a:rPr lang="en-US" sz="2576" b="true">
                <a:solidFill>
                  <a:srgbClr val="000000"/>
                </a:solidFill>
                <a:latin typeface="Calibri (MS) Bold"/>
                <a:ea typeface="Calibri (MS) Bold"/>
                <a:cs typeface="Calibri (MS) Bold"/>
                <a:sym typeface="Calibri (MS) Bold"/>
              </a:rPr>
              <a:t>Unique Value:</a:t>
            </a:r>
          </a:p>
          <a:p>
            <a:pPr algn="l" marL="556350" indent="-278175" lvl="1">
              <a:lnSpc>
                <a:spcPts val="3092"/>
              </a:lnSpc>
              <a:buFont typeface="Arial"/>
              <a:buChar char="•"/>
            </a:pPr>
            <a:r>
              <a:rPr lang="en-US" b="true" sz="2576">
                <a:solidFill>
                  <a:srgbClr val="000000"/>
                </a:solidFill>
                <a:latin typeface="Calibri (MS) Bold"/>
                <a:ea typeface="Calibri (MS) Bold"/>
                <a:cs typeface="Calibri (MS) Bold"/>
                <a:sym typeface="Calibri (MS) Bold"/>
              </a:rPr>
              <a:t>Built-in Education: </a:t>
            </a:r>
            <a:r>
              <a:rPr lang="en-US" sz="2576">
                <a:solidFill>
                  <a:srgbClr val="000000"/>
                </a:solidFill>
                <a:latin typeface="Calibri (MS)"/>
                <a:ea typeface="Calibri (MS)"/>
                <a:cs typeface="Calibri (MS)"/>
                <a:sym typeface="Calibri (MS)"/>
              </a:rPr>
              <a:t>The agent teaches users as they interact, building confidence and long-term engagement.</a:t>
            </a:r>
          </a:p>
          <a:p>
            <a:pPr algn="l">
              <a:lnSpc>
                <a:spcPts val="3092"/>
              </a:lnSpc>
            </a:pPr>
            <a:r>
              <a:rPr lang="en-US" sz="2576" b="true">
                <a:solidFill>
                  <a:srgbClr val="000000"/>
                </a:solidFill>
                <a:latin typeface="Calibri (MS) Bold"/>
                <a:ea typeface="Calibri (MS) Bold"/>
                <a:cs typeface="Calibri (MS) Bold"/>
                <a:sym typeface="Calibri (MS) Bold"/>
              </a:rPr>
              <a:t>Metrics &amp; Feedback Loops:</a:t>
            </a:r>
          </a:p>
          <a:p>
            <a:pPr algn="l" marL="556350" indent="-278175" lvl="1">
              <a:lnSpc>
                <a:spcPts val="3092"/>
              </a:lnSpc>
              <a:buFont typeface="Arial"/>
              <a:buChar char="•"/>
            </a:pPr>
            <a:r>
              <a:rPr lang="en-US" b="true" sz="2576">
                <a:solidFill>
                  <a:srgbClr val="000000"/>
                </a:solidFill>
                <a:latin typeface="Calibri (MS) Bold"/>
                <a:ea typeface="Calibri (MS) Bold"/>
                <a:cs typeface="Calibri (MS) Bold"/>
                <a:sym typeface="Calibri (MS) Bold"/>
              </a:rPr>
              <a:t>Track Adoption: </a:t>
            </a:r>
            <a:r>
              <a:rPr lang="en-US" sz="2576">
                <a:solidFill>
                  <a:srgbClr val="000000"/>
                </a:solidFill>
                <a:latin typeface="Calibri (MS)"/>
                <a:ea typeface="Calibri (MS)"/>
                <a:cs typeface="Calibri (MS)"/>
                <a:sym typeface="Calibri (MS)"/>
              </a:rPr>
              <a:t>Monitor user growth, transaction volumes, and retention rates.</a:t>
            </a:r>
          </a:p>
        </p:txBody>
      </p:sp>
      <p:sp>
        <p:nvSpPr>
          <p:cNvPr name="Freeform 10" id="10"/>
          <p:cNvSpPr/>
          <p:nvPr/>
        </p:nvSpPr>
        <p:spPr>
          <a:xfrm flipH="false" flipV="false" rot="0">
            <a:off x="10097410" y="167988"/>
            <a:ext cx="3165977" cy="619465"/>
          </a:xfrm>
          <a:custGeom>
            <a:avLst/>
            <a:gdLst/>
            <a:ahLst/>
            <a:cxnLst/>
            <a:rect r="r" b="b" t="t" l="l"/>
            <a:pathLst>
              <a:path h="619465" w="3165977">
                <a:moveTo>
                  <a:pt x="0" y="0"/>
                </a:moveTo>
                <a:lnTo>
                  <a:pt x="3165977" y="0"/>
                </a:lnTo>
                <a:lnTo>
                  <a:pt x="3165977" y="619465"/>
                </a:lnTo>
                <a:lnTo>
                  <a:pt x="0" y="619465"/>
                </a:lnTo>
                <a:lnTo>
                  <a:pt x="0" y="0"/>
                </a:lnTo>
                <a:close/>
              </a:path>
            </a:pathLst>
          </a:custGeom>
          <a:blipFill>
            <a:blip r:embed="rId4">
              <a:extLst>
                <a:ext uri="{96DAC541-7B7A-43D3-8B79-37D633B846F1}">
                  <asvg:svgBlip xmlns:asvg="http://schemas.microsoft.com/office/drawing/2016/SVG/main" r:embed="rId5"/>
                </a:ext>
              </a:extLst>
            </a:blip>
            <a:stretch>
              <a:fillRect l="0" t="-42734" r="0" b="0"/>
            </a:stretch>
          </a:blipFill>
        </p:spPr>
      </p:sp>
      <p:sp>
        <p:nvSpPr>
          <p:cNvPr name="Freeform 11" id="11"/>
          <p:cNvSpPr/>
          <p:nvPr/>
        </p:nvSpPr>
        <p:spPr>
          <a:xfrm flipH="false" flipV="false" rot="0">
            <a:off x="13399386" y="123645"/>
            <a:ext cx="2716121" cy="859811"/>
          </a:xfrm>
          <a:custGeom>
            <a:avLst/>
            <a:gdLst/>
            <a:ahLst/>
            <a:cxnLst/>
            <a:rect r="r" b="b" t="t" l="l"/>
            <a:pathLst>
              <a:path h="859811" w="2716121">
                <a:moveTo>
                  <a:pt x="0" y="0"/>
                </a:moveTo>
                <a:lnTo>
                  <a:pt x="2716121" y="0"/>
                </a:lnTo>
                <a:lnTo>
                  <a:pt x="2716121" y="859811"/>
                </a:lnTo>
                <a:lnTo>
                  <a:pt x="0" y="859811"/>
                </a:lnTo>
                <a:lnTo>
                  <a:pt x="0" y="0"/>
                </a:lnTo>
                <a:close/>
              </a:path>
            </a:pathLst>
          </a:custGeom>
          <a:blipFill>
            <a:blip r:embed="rId6">
              <a:extLst>
                <a:ext uri="{96DAC541-7B7A-43D3-8B79-37D633B846F1}">
                  <asvg:svgBlip xmlns:asvg="http://schemas.microsoft.com/office/drawing/2016/SVG/main" r:embed="rId7"/>
                </a:ext>
              </a:extLst>
            </a:blip>
            <a:stretch>
              <a:fillRect l="0" t="-35384" r="0" b="0"/>
            </a:stretch>
          </a:blipFill>
        </p:spPr>
      </p:sp>
      <p:sp>
        <p:nvSpPr>
          <p:cNvPr name="Freeform 12" id="12"/>
          <p:cNvSpPr/>
          <p:nvPr/>
        </p:nvSpPr>
        <p:spPr>
          <a:xfrm flipH="false" flipV="false" rot="0">
            <a:off x="16040095" y="167988"/>
            <a:ext cx="2247904" cy="731452"/>
          </a:xfrm>
          <a:custGeom>
            <a:avLst/>
            <a:gdLst/>
            <a:ahLst/>
            <a:cxnLst/>
            <a:rect r="r" b="b" t="t" l="l"/>
            <a:pathLst>
              <a:path h="731452" w="2247904">
                <a:moveTo>
                  <a:pt x="0" y="0"/>
                </a:moveTo>
                <a:lnTo>
                  <a:pt x="2247903" y="0"/>
                </a:lnTo>
                <a:lnTo>
                  <a:pt x="2247903" y="731452"/>
                </a:lnTo>
                <a:lnTo>
                  <a:pt x="0" y="731452"/>
                </a:lnTo>
                <a:lnTo>
                  <a:pt x="0" y="0"/>
                </a:lnTo>
                <a:close/>
              </a:path>
            </a:pathLst>
          </a:custGeom>
          <a:blipFill>
            <a:blip r:embed="rId8">
              <a:extLst>
                <a:ext uri="{96DAC541-7B7A-43D3-8B79-37D633B846F1}">
                  <asvg:svgBlip xmlns:asvg="http://schemas.microsoft.com/office/drawing/2016/SVG/main" r:embed="rId9"/>
                </a:ext>
              </a:extLst>
            </a:blip>
            <a:stretch>
              <a:fillRect l="-8497" t="-53829" r="-4741" b="0"/>
            </a:stretch>
          </a:blipFill>
        </p:spPr>
      </p:sp>
      <p:grpSp>
        <p:nvGrpSpPr>
          <p:cNvPr name="Group 13" id="13"/>
          <p:cNvGrpSpPr/>
          <p:nvPr/>
        </p:nvGrpSpPr>
        <p:grpSpPr>
          <a:xfrm rot="0">
            <a:off x="0" y="9570028"/>
            <a:ext cx="18287998" cy="716972"/>
            <a:chOff x="0" y="0"/>
            <a:chExt cx="24383998" cy="955962"/>
          </a:xfrm>
        </p:grpSpPr>
        <p:sp>
          <p:nvSpPr>
            <p:cNvPr name="Freeform 14" id="14"/>
            <p:cNvSpPr/>
            <p:nvPr/>
          </p:nvSpPr>
          <p:spPr>
            <a:xfrm flipH="false" flipV="false" rot="0">
              <a:off x="0" y="0"/>
              <a:ext cx="24384000" cy="955961"/>
            </a:xfrm>
            <a:custGeom>
              <a:avLst/>
              <a:gdLst/>
              <a:ahLst/>
              <a:cxnLst/>
              <a:rect r="r" b="b" t="t" l="l"/>
              <a:pathLst>
                <a:path h="955961" w="24384000">
                  <a:moveTo>
                    <a:pt x="0" y="0"/>
                  </a:moveTo>
                  <a:lnTo>
                    <a:pt x="24384000" y="0"/>
                  </a:lnTo>
                  <a:lnTo>
                    <a:pt x="24384000" y="955961"/>
                  </a:lnTo>
                  <a:lnTo>
                    <a:pt x="0" y="955961"/>
                  </a:lnTo>
                  <a:close/>
                </a:path>
              </a:pathLst>
            </a:custGeom>
            <a:solidFill>
              <a:srgbClr val="0F0F0F"/>
            </a:solidFill>
          </p:spPr>
        </p:sp>
      </p:grpSp>
      <p:grpSp>
        <p:nvGrpSpPr>
          <p:cNvPr name="Group 15" id="15"/>
          <p:cNvGrpSpPr/>
          <p:nvPr/>
        </p:nvGrpSpPr>
        <p:grpSpPr>
          <a:xfrm rot="0">
            <a:off x="6972300" y="9534530"/>
            <a:ext cx="4806000" cy="752470"/>
            <a:chOff x="0" y="0"/>
            <a:chExt cx="6408000" cy="1003294"/>
          </a:xfrm>
        </p:grpSpPr>
        <p:sp>
          <p:nvSpPr>
            <p:cNvPr name="Freeform 16" id="16"/>
            <p:cNvSpPr/>
            <p:nvPr/>
          </p:nvSpPr>
          <p:spPr>
            <a:xfrm flipH="false" flipV="false" rot="0">
              <a:off x="0" y="0"/>
              <a:ext cx="6408000" cy="1003294"/>
            </a:xfrm>
            <a:custGeom>
              <a:avLst/>
              <a:gdLst/>
              <a:ahLst/>
              <a:cxnLst/>
              <a:rect r="r" b="b" t="t" l="l"/>
              <a:pathLst>
                <a:path h="1003294" w="6408000">
                  <a:moveTo>
                    <a:pt x="0" y="0"/>
                  </a:moveTo>
                  <a:lnTo>
                    <a:pt x="6408000" y="0"/>
                  </a:lnTo>
                  <a:lnTo>
                    <a:pt x="6408000" y="1003294"/>
                  </a:lnTo>
                  <a:lnTo>
                    <a:pt x="0" y="1003294"/>
                  </a:lnTo>
                  <a:close/>
                </a:path>
              </a:pathLst>
            </a:custGeom>
            <a:solidFill>
              <a:srgbClr val="000000">
                <a:alpha val="0"/>
              </a:srgbClr>
            </a:solidFill>
          </p:spPr>
        </p:sp>
        <p:sp>
          <p:nvSpPr>
            <p:cNvPr name="TextBox 17" id="17"/>
            <p:cNvSpPr txBox="true"/>
            <p:nvPr/>
          </p:nvSpPr>
          <p:spPr>
            <a:xfrm>
              <a:off x="0" y="-19050"/>
              <a:ext cx="6408000" cy="1022344"/>
            </a:xfrm>
            <a:prstGeom prst="rect">
              <a:avLst/>
            </a:prstGeom>
          </p:spPr>
          <p:txBody>
            <a:bodyPr anchor="ctr" rtlCol="false" tIns="0" lIns="0" bIns="0" rIns="0"/>
            <a:lstStyle/>
            <a:p>
              <a:pPr algn="ctr">
                <a:lnSpc>
                  <a:spcPts val="2160"/>
                </a:lnSpc>
              </a:pPr>
            </a:p>
          </p:txBody>
        </p:sp>
      </p:grpSp>
      <p:sp>
        <p:nvSpPr>
          <p:cNvPr name="TextBox 18" id="18"/>
          <p:cNvSpPr txBox="true"/>
          <p:nvPr/>
        </p:nvSpPr>
        <p:spPr>
          <a:xfrm rot="0">
            <a:off x="5465574" y="9633239"/>
            <a:ext cx="6706135" cy="523875"/>
          </a:xfrm>
          <a:prstGeom prst="rect">
            <a:avLst/>
          </a:prstGeom>
        </p:spPr>
        <p:txBody>
          <a:bodyPr anchor="t" rtlCol="false" tIns="0" lIns="0" bIns="0" rIns="0">
            <a:spAutoFit/>
          </a:bodyPr>
          <a:lstStyle/>
          <a:p>
            <a:pPr algn="ctr">
              <a:lnSpc>
                <a:spcPts val="3600"/>
              </a:lnSpc>
              <a:spcBef>
                <a:spcPct val="0"/>
              </a:spcBef>
            </a:pPr>
            <a:r>
              <a:rPr lang="en-US" b="true" sz="3000">
                <a:solidFill>
                  <a:srgbClr val="FFFFFF"/>
                </a:solidFill>
                <a:latin typeface="Times New Roman Bold"/>
                <a:ea typeface="Times New Roman Bold"/>
                <a:cs typeface="Times New Roman Bold"/>
                <a:sym typeface="Times New Roman Bold"/>
              </a:rPr>
              <a:t>Agentic Ethereum Hackathon India 2025</a:t>
            </a:r>
          </a:p>
        </p:txBody>
      </p:sp>
      <p:grpSp>
        <p:nvGrpSpPr>
          <p:cNvPr name="Group 19" id="19"/>
          <p:cNvGrpSpPr/>
          <p:nvPr/>
        </p:nvGrpSpPr>
        <p:grpSpPr>
          <a:xfrm rot="0">
            <a:off x="1508547" y="222917"/>
            <a:ext cx="7979271" cy="1185291"/>
            <a:chOff x="0" y="0"/>
            <a:chExt cx="18018112" cy="2676523"/>
          </a:xfrm>
        </p:grpSpPr>
        <p:sp>
          <p:nvSpPr>
            <p:cNvPr name="Freeform 20" id="20"/>
            <p:cNvSpPr/>
            <p:nvPr/>
          </p:nvSpPr>
          <p:spPr>
            <a:xfrm flipH="false" flipV="false" rot="0">
              <a:off x="0" y="0"/>
              <a:ext cx="18018111" cy="2676523"/>
            </a:xfrm>
            <a:custGeom>
              <a:avLst/>
              <a:gdLst/>
              <a:ahLst/>
              <a:cxnLst/>
              <a:rect r="r" b="b" t="t" l="l"/>
              <a:pathLst>
                <a:path h="2676523" w="18018111">
                  <a:moveTo>
                    <a:pt x="0" y="0"/>
                  </a:moveTo>
                  <a:lnTo>
                    <a:pt x="18018111" y="0"/>
                  </a:lnTo>
                  <a:lnTo>
                    <a:pt x="18018111" y="2676523"/>
                  </a:lnTo>
                  <a:lnTo>
                    <a:pt x="0" y="2676523"/>
                  </a:lnTo>
                  <a:close/>
                </a:path>
              </a:pathLst>
            </a:custGeom>
            <a:solidFill>
              <a:srgbClr val="000000">
                <a:alpha val="0"/>
              </a:srgbClr>
            </a:solidFill>
          </p:spPr>
        </p:sp>
        <p:sp>
          <p:nvSpPr>
            <p:cNvPr name="TextBox 21" id="21"/>
            <p:cNvSpPr txBox="true"/>
            <p:nvPr/>
          </p:nvSpPr>
          <p:spPr>
            <a:xfrm>
              <a:off x="0" y="0"/>
              <a:ext cx="18018112" cy="2676523"/>
            </a:xfrm>
            <a:prstGeom prst="rect">
              <a:avLst/>
            </a:prstGeom>
          </p:spPr>
          <p:txBody>
            <a:bodyPr anchor="ctr" rtlCol="false" tIns="0" lIns="0" bIns="0" rIns="0"/>
            <a:lstStyle/>
            <a:p>
              <a:pPr algn="ctr">
                <a:lnSpc>
                  <a:spcPts val="8399"/>
                </a:lnSpc>
              </a:pPr>
              <a:r>
                <a:rPr lang="en-US" sz="6999" b="true">
                  <a:solidFill>
                    <a:srgbClr val="000000"/>
                  </a:solidFill>
                  <a:latin typeface="Bebas Neue Bold"/>
                  <a:ea typeface="Bebas Neue Bold"/>
                  <a:cs typeface="Bebas Neue Bold"/>
                  <a:sym typeface="Bebas Neue Bold"/>
                </a:rPr>
                <a:t>Market readiness</a:t>
              </a:r>
            </a:p>
          </p:txBody>
        </p:sp>
      </p:grpSp>
      <p:sp>
        <p:nvSpPr>
          <p:cNvPr name="Freeform 22" id="22"/>
          <p:cNvSpPr/>
          <p:nvPr/>
        </p:nvSpPr>
        <p:spPr>
          <a:xfrm flipH="false" flipV="false" rot="0">
            <a:off x="28575" y="47625"/>
            <a:ext cx="1406236" cy="1406236"/>
          </a:xfrm>
          <a:custGeom>
            <a:avLst/>
            <a:gdLst/>
            <a:ahLst/>
            <a:cxnLst/>
            <a:rect r="r" b="b" t="t" l="l"/>
            <a:pathLst>
              <a:path h="1406236" w="1406236">
                <a:moveTo>
                  <a:pt x="0" y="0"/>
                </a:moveTo>
                <a:lnTo>
                  <a:pt x="1406237" y="0"/>
                </a:lnTo>
                <a:lnTo>
                  <a:pt x="1406237" y="1406237"/>
                </a:lnTo>
                <a:lnTo>
                  <a:pt x="0" y="1406237"/>
                </a:lnTo>
                <a:lnTo>
                  <a:pt x="0" y="0"/>
                </a:lnTo>
                <a:close/>
              </a:path>
            </a:pathLst>
          </a:custGeom>
          <a:blipFill>
            <a:blip r:embed="rId10"/>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DAGtBoFy50o</dc:identifier>
  <dcterms:modified xsi:type="dcterms:W3CDTF">2011-08-01T06:04:30Z</dcterms:modified>
  <cp:revision>1</cp:revision>
  <dc:title>AgenticAi.pptx</dc:title>
</cp:coreProperties>
</file>